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34" r:id="rId1"/>
    <p:sldMasterId id="2147484448" r:id="rId2"/>
  </p:sldMasterIdLst>
  <p:notesMasterIdLst>
    <p:notesMasterId r:id="rId34"/>
  </p:notesMasterIdLst>
  <p:handoutMasterIdLst>
    <p:handoutMasterId r:id="rId35"/>
  </p:handoutMasterIdLst>
  <p:sldIdLst>
    <p:sldId id="288" r:id="rId3"/>
    <p:sldId id="344" r:id="rId4"/>
    <p:sldId id="374" r:id="rId5"/>
    <p:sldId id="376" r:id="rId6"/>
    <p:sldId id="377" r:id="rId7"/>
    <p:sldId id="378" r:id="rId8"/>
    <p:sldId id="383" r:id="rId9"/>
    <p:sldId id="400" r:id="rId10"/>
    <p:sldId id="401" r:id="rId11"/>
    <p:sldId id="402" r:id="rId12"/>
    <p:sldId id="375" r:id="rId13"/>
    <p:sldId id="382" r:id="rId14"/>
    <p:sldId id="379" r:id="rId15"/>
    <p:sldId id="408" r:id="rId16"/>
    <p:sldId id="380" r:id="rId17"/>
    <p:sldId id="398" r:id="rId18"/>
    <p:sldId id="381" r:id="rId19"/>
    <p:sldId id="392" r:id="rId20"/>
    <p:sldId id="403" r:id="rId21"/>
    <p:sldId id="406" r:id="rId22"/>
    <p:sldId id="407" r:id="rId23"/>
    <p:sldId id="393" r:id="rId24"/>
    <p:sldId id="384" r:id="rId25"/>
    <p:sldId id="385" r:id="rId26"/>
    <p:sldId id="386" r:id="rId27"/>
    <p:sldId id="409" r:id="rId28"/>
    <p:sldId id="387" r:id="rId29"/>
    <p:sldId id="389" r:id="rId30"/>
    <p:sldId id="390" r:id="rId31"/>
    <p:sldId id="410" r:id="rId32"/>
    <p:sldId id="411" r:id="rId33"/>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éline Hérouart" initials="CH" lastIdx="10" clrIdx="0">
    <p:extLst/>
  </p:cmAuthor>
  <p:cmAuthor id="2" name="T" initials="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990000"/>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93" autoAdjust="0"/>
    <p:restoredTop sz="79619" autoAdjust="0"/>
  </p:normalViewPr>
  <p:slideViewPr>
    <p:cSldViewPr>
      <p:cViewPr varScale="1">
        <p:scale>
          <a:sx n="110" d="100"/>
          <a:sy n="110" d="100"/>
        </p:scale>
        <p:origin x="594"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wrap="square" lIns="91157" tIns="45578" rIns="91157" bIns="45578" numCol="1" anchor="t" anchorCtr="0" compatLnSpc="1">
            <a:prstTxWarp prst="textNoShape">
              <a:avLst/>
            </a:prstTxWarp>
          </a:bodyPr>
          <a:lstStyle>
            <a:lvl1pPr>
              <a:defRPr sz="1200">
                <a:cs typeface="Arial" pitchFamily="34" charset="0"/>
              </a:defRPr>
            </a:lvl1pPr>
          </a:lstStyle>
          <a:p>
            <a:pPr>
              <a:defRPr/>
            </a:pPr>
            <a:endParaRPr lang="en-US" altLang="en-US"/>
          </a:p>
        </p:txBody>
      </p:sp>
      <p:sp>
        <p:nvSpPr>
          <p:cNvPr id="3" name="Date Placeholder 2"/>
          <p:cNvSpPr>
            <a:spLocks noGrp="1"/>
          </p:cNvSpPr>
          <p:nvPr>
            <p:ph type="dt" sz="quarter" idx="1"/>
          </p:nvPr>
        </p:nvSpPr>
        <p:spPr>
          <a:xfrm>
            <a:off x="3776663" y="0"/>
            <a:ext cx="2890837" cy="496888"/>
          </a:xfrm>
          <a:prstGeom prst="rect">
            <a:avLst/>
          </a:prstGeom>
        </p:spPr>
        <p:txBody>
          <a:bodyPr vert="horz" wrap="square" lIns="91157" tIns="45578" rIns="91157" bIns="45578" numCol="1" anchor="t" anchorCtr="0" compatLnSpc="1">
            <a:prstTxWarp prst="textNoShape">
              <a:avLst/>
            </a:prstTxWarp>
          </a:bodyPr>
          <a:lstStyle>
            <a:lvl1pPr algn="r">
              <a:defRPr sz="1200">
                <a:cs typeface="Arial" pitchFamily="34" charset="0"/>
              </a:defRPr>
            </a:lvl1pPr>
          </a:lstStyle>
          <a:p>
            <a:pPr>
              <a:defRPr/>
            </a:pPr>
            <a:fld id="{485D5658-9432-4E85-B1B8-AAF1F20DEABE}" type="datetimeFigureOut">
              <a:rPr lang="en-US" altLang="en-US"/>
              <a:pPr>
                <a:defRPr/>
              </a:pPr>
              <a:t>6/13/2018</a:t>
            </a:fld>
            <a:endParaRPr lang="en-US" altLang="en-US"/>
          </a:p>
        </p:txBody>
      </p:sp>
      <p:sp>
        <p:nvSpPr>
          <p:cNvPr id="4" name="Footer Placeholder 3"/>
          <p:cNvSpPr>
            <a:spLocks noGrp="1"/>
          </p:cNvSpPr>
          <p:nvPr>
            <p:ph type="ftr" sz="quarter" idx="2"/>
          </p:nvPr>
        </p:nvSpPr>
        <p:spPr>
          <a:xfrm>
            <a:off x="0" y="9429750"/>
            <a:ext cx="2890838" cy="496888"/>
          </a:xfrm>
          <a:prstGeom prst="rect">
            <a:avLst/>
          </a:prstGeom>
        </p:spPr>
        <p:txBody>
          <a:bodyPr vert="horz" wrap="square" lIns="91157" tIns="45578" rIns="91157" bIns="45578" numCol="1" anchor="b" anchorCtr="0" compatLnSpc="1">
            <a:prstTxWarp prst="textNoShape">
              <a:avLst/>
            </a:prstTxWarp>
          </a:bodyPr>
          <a:lstStyle>
            <a:lvl1pPr>
              <a:defRPr sz="1200">
                <a:cs typeface="Arial" pitchFamily="34" charset="0"/>
              </a:defRPr>
            </a:lvl1pPr>
          </a:lstStyle>
          <a:p>
            <a:pPr>
              <a:defRPr/>
            </a:pPr>
            <a:endParaRPr lang="en-US" altLang="en-US"/>
          </a:p>
        </p:txBody>
      </p:sp>
      <p:sp>
        <p:nvSpPr>
          <p:cNvPr id="5" name="Slide Number Placeholder 4"/>
          <p:cNvSpPr>
            <a:spLocks noGrp="1"/>
          </p:cNvSpPr>
          <p:nvPr>
            <p:ph type="sldNum" sz="quarter" idx="3"/>
          </p:nvPr>
        </p:nvSpPr>
        <p:spPr>
          <a:xfrm>
            <a:off x="3776663" y="9429750"/>
            <a:ext cx="2890837" cy="496888"/>
          </a:xfrm>
          <a:prstGeom prst="rect">
            <a:avLst/>
          </a:prstGeom>
        </p:spPr>
        <p:txBody>
          <a:bodyPr vert="horz" wrap="square" lIns="91157" tIns="45578" rIns="91157" bIns="45578" numCol="1" anchor="b" anchorCtr="0" compatLnSpc="1">
            <a:prstTxWarp prst="textNoShape">
              <a:avLst/>
            </a:prstTxWarp>
          </a:bodyPr>
          <a:lstStyle>
            <a:lvl1pPr algn="r">
              <a:defRPr sz="1200">
                <a:cs typeface="Arial" pitchFamily="34" charset="0"/>
              </a:defRPr>
            </a:lvl1pPr>
          </a:lstStyle>
          <a:p>
            <a:pPr>
              <a:defRPr/>
            </a:pPr>
            <a:fld id="{DFBA2F09-D336-448D-A1BB-73550A88FE7E}" type="slidenum">
              <a:rPr lang="en-US" altLang="en-US"/>
              <a:pPr>
                <a:defRPr/>
              </a:pPr>
              <a:t>‹#›</a:t>
            </a:fld>
            <a:endParaRPr lang="en-US" altLang="en-US"/>
          </a:p>
        </p:txBody>
      </p:sp>
    </p:spTree>
    <p:extLst>
      <p:ext uri="{BB962C8B-B14F-4D97-AF65-F5344CB8AC3E}">
        <p14:creationId xmlns:p14="http://schemas.microsoft.com/office/powerpoint/2010/main" val="1395566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wrap="square" lIns="91157" tIns="45578" rIns="91157" bIns="45578" numCol="1" anchor="t" anchorCtr="0" compatLnSpc="1">
            <a:prstTxWarp prst="textNoShape">
              <a:avLst/>
            </a:prstTxWarp>
          </a:bodyPr>
          <a:lstStyle>
            <a:lvl1pPr>
              <a:defRPr sz="1200">
                <a:cs typeface="Arial" pitchFamily="34" charset="0"/>
              </a:defRPr>
            </a:lvl1pPr>
          </a:lstStyle>
          <a:p>
            <a:pPr>
              <a:defRPr/>
            </a:pPr>
            <a:endParaRPr lang="en-US" altLang="en-US"/>
          </a:p>
        </p:txBody>
      </p:sp>
      <p:sp>
        <p:nvSpPr>
          <p:cNvPr id="3" name="Date Placeholder 2"/>
          <p:cNvSpPr>
            <a:spLocks noGrp="1"/>
          </p:cNvSpPr>
          <p:nvPr>
            <p:ph type="dt" idx="1"/>
          </p:nvPr>
        </p:nvSpPr>
        <p:spPr>
          <a:xfrm>
            <a:off x="3776663" y="0"/>
            <a:ext cx="2890837" cy="496888"/>
          </a:xfrm>
          <a:prstGeom prst="rect">
            <a:avLst/>
          </a:prstGeom>
        </p:spPr>
        <p:txBody>
          <a:bodyPr vert="horz" wrap="square" lIns="91157" tIns="45578" rIns="91157" bIns="45578" numCol="1" anchor="t" anchorCtr="0" compatLnSpc="1">
            <a:prstTxWarp prst="textNoShape">
              <a:avLst/>
            </a:prstTxWarp>
          </a:bodyPr>
          <a:lstStyle>
            <a:lvl1pPr algn="r">
              <a:defRPr sz="1200">
                <a:cs typeface="Arial" pitchFamily="34" charset="0"/>
              </a:defRPr>
            </a:lvl1pPr>
          </a:lstStyle>
          <a:p>
            <a:pPr>
              <a:defRPr/>
            </a:pPr>
            <a:fld id="{864EBE41-649C-46FE-B183-451EEDD841E5}" type="datetimeFigureOut">
              <a:rPr lang="en-US" altLang="en-US"/>
              <a:pPr>
                <a:defRPr/>
              </a:pPr>
              <a:t>6/13/2018</a:t>
            </a:fld>
            <a:endParaRPr lang="en-US" altLang="en-US"/>
          </a:p>
        </p:txBody>
      </p:sp>
      <p:sp>
        <p:nvSpPr>
          <p:cNvPr id="4" name="Slide Image Placeholder 3"/>
          <p:cNvSpPr>
            <a:spLocks noGrp="1" noRot="1" noChangeAspect="1"/>
          </p:cNvSpPr>
          <p:nvPr>
            <p:ph type="sldImg" idx="2"/>
          </p:nvPr>
        </p:nvSpPr>
        <p:spPr>
          <a:xfrm>
            <a:off x="854075" y="746125"/>
            <a:ext cx="4960938" cy="3721100"/>
          </a:xfrm>
          <a:prstGeom prst="rect">
            <a:avLst/>
          </a:prstGeom>
          <a:noFill/>
          <a:ln w="12700">
            <a:solidFill>
              <a:prstClr val="black"/>
            </a:solidFill>
          </a:ln>
        </p:spPr>
        <p:txBody>
          <a:bodyPr vert="horz" lIns="91157" tIns="45578" rIns="91157" bIns="45578" rtlCol="0" anchor="ctr"/>
          <a:lstStyle/>
          <a:p>
            <a:pPr lvl="0"/>
            <a:endParaRPr lang="en-US" noProof="0"/>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157" tIns="45578" rIns="91157" bIns="455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9750"/>
            <a:ext cx="2890838" cy="496888"/>
          </a:xfrm>
          <a:prstGeom prst="rect">
            <a:avLst/>
          </a:prstGeom>
        </p:spPr>
        <p:txBody>
          <a:bodyPr vert="horz" wrap="square" lIns="91157" tIns="45578" rIns="91157" bIns="45578" numCol="1" anchor="b" anchorCtr="0" compatLnSpc="1">
            <a:prstTxWarp prst="textNoShape">
              <a:avLst/>
            </a:prstTxWarp>
          </a:bodyPr>
          <a:lstStyle>
            <a:lvl1pPr>
              <a:defRPr sz="1200">
                <a:cs typeface="Arial" pitchFamily="34" charset="0"/>
              </a:defRPr>
            </a:lvl1pPr>
          </a:lstStyle>
          <a:p>
            <a:pPr>
              <a:defRPr/>
            </a:pPr>
            <a:endParaRPr lang="en-US" altLang="en-US"/>
          </a:p>
        </p:txBody>
      </p:sp>
      <p:sp>
        <p:nvSpPr>
          <p:cNvPr id="7" name="Slide Number Placeholder 6"/>
          <p:cNvSpPr>
            <a:spLocks noGrp="1"/>
          </p:cNvSpPr>
          <p:nvPr>
            <p:ph type="sldNum" sz="quarter" idx="5"/>
          </p:nvPr>
        </p:nvSpPr>
        <p:spPr>
          <a:xfrm>
            <a:off x="3776663" y="9429750"/>
            <a:ext cx="2890837" cy="496888"/>
          </a:xfrm>
          <a:prstGeom prst="rect">
            <a:avLst/>
          </a:prstGeom>
        </p:spPr>
        <p:txBody>
          <a:bodyPr vert="horz" wrap="square" lIns="91157" tIns="45578" rIns="91157" bIns="45578" numCol="1" anchor="b" anchorCtr="0" compatLnSpc="1">
            <a:prstTxWarp prst="textNoShape">
              <a:avLst/>
            </a:prstTxWarp>
          </a:bodyPr>
          <a:lstStyle>
            <a:lvl1pPr algn="r">
              <a:defRPr sz="1200">
                <a:cs typeface="Arial" pitchFamily="34" charset="0"/>
              </a:defRPr>
            </a:lvl1pPr>
          </a:lstStyle>
          <a:p>
            <a:pPr>
              <a:defRPr/>
            </a:pPr>
            <a:fld id="{B23E70D5-5F8E-439C-949D-02C69720705A}" type="slidenum">
              <a:rPr lang="en-US" altLang="en-US"/>
              <a:pPr>
                <a:defRPr/>
              </a:pPr>
              <a:t>‹#›</a:t>
            </a:fld>
            <a:endParaRPr lang="en-US" altLang="en-US"/>
          </a:p>
        </p:txBody>
      </p:sp>
    </p:spTree>
    <p:extLst>
      <p:ext uri="{BB962C8B-B14F-4D97-AF65-F5344CB8AC3E}">
        <p14:creationId xmlns:p14="http://schemas.microsoft.com/office/powerpoint/2010/main" val="21986137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un.org/en/ga/search/view_doc.asp?symbol=A/RES/69/1"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un.org/en/ga/search/view_doc.asp?symbol=S/RES/2177(2014)"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852132A-7AEC-4C2A-96FA-125BDB81D79F}" type="slidenum">
              <a:rPr lang="en-US" altLang="en-US" smtClean="0"/>
              <a:pPr eaLnBrk="1" hangingPunct="1">
                <a:spcBef>
                  <a:spcPct val="0"/>
                </a:spcBef>
              </a:pPr>
              <a:t>1</a:t>
            </a:fld>
            <a:endParaRPr lang="en-US" altLang="en-US"/>
          </a:p>
        </p:txBody>
      </p:sp>
    </p:spTree>
    <p:extLst>
      <p:ext uri="{BB962C8B-B14F-4D97-AF65-F5344CB8AC3E}">
        <p14:creationId xmlns:p14="http://schemas.microsoft.com/office/powerpoint/2010/main" val="2813783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a:t>
            </a:r>
          </a:p>
          <a:p>
            <a:endParaRPr lang="en-GB" dirty="0"/>
          </a:p>
          <a:p>
            <a:r>
              <a:rPr lang="en-GB" dirty="0"/>
              <a:t>Que feriez-vous si...</a:t>
            </a:r>
          </a:p>
          <a:p>
            <a:pPr marL="171450" indent="-171450">
              <a:buFont typeface="Arial" panose="020B0604020202020204" pitchFamily="34" charset="0"/>
              <a:buChar char="•"/>
            </a:pPr>
            <a:r>
              <a:rPr lang="en-GB" dirty="0"/>
              <a:t>Vous étiez mis en quarantaine sans nourriture, ni eau ?</a:t>
            </a:r>
          </a:p>
          <a:p>
            <a:pPr marL="171450" indent="-171450">
              <a:buFont typeface="Arial" panose="020B0604020202020204" pitchFamily="34" charset="0"/>
              <a:buChar char="•"/>
            </a:pPr>
            <a:r>
              <a:rPr lang="en-GB" dirty="0"/>
              <a:t>Les interventions médicales étaient encadrées par </a:t>
            </a:r>
            <a:r>
              <a:rPr lang="en-GB" dirty="0" err="1"/>
              <a:t>l’armée</a:t>
            </a:r>
            <a:r>
              <a:rPr lang="en-GB" dirty="0"/>
              <a:t>, la police ou des agents de sécurité ?</a:t>
            </a:r>
          </a:p>
          <a:p>
            <a:pPr marL="171450" indent="-171450">
              <a:buFont typeface="Arial" panose="020B0604020202020204" pitchFamily="34" charset="0"/>
              <a:buChar char="•"/>
            </a:pPr>
            <a:r>
              <a:rPr lang="en-GB" dirty="0"/>
              <a:t>On vous </a:t>
            </a:r>
            <a:r>
              <a:rPr lang="en-GB" dirty="0" err="1"/>
              <a:t>informe</a:t>
            </a:r>
            <a:r>
              <a:rPr lang="en-GB" dirty="0"/>
              <a:t> </a:t>
            </a:r>
            <a:r>
              <a:rPr lang="en-GB" dirty="0" err="1"/>
              <a:t>qu’Ebola</a:t>
            </a:r>
            <a:r>
              <a:rPr lang="en-GB" dirty="0"/>
              <a:t> ne se guérit pas, mais que vous devez quand même aller à </a:t>
            </a:r>
            <a:r>
              <a:rPr lang="en-GB" dirty="0" err="1"/>
              <a:t>l’hôpital</a:t>
            </a:r>
            <a:r>
              <a:rPr lang="en-GB" dirty="0"/>
              <a:t> ?</a:t>
            </a:r>
          </a:p>
          <a:p>
            <a:pPr marL="171450" indent="-171450">
              <a:buFont typeface="Arial" panose="020B0604020202020204" pitchFamily="34" charset="0"/>
              <a:buChar char="•"/>
            </a:pPr>
            <a:r>
              <a:rPr lang="en-GB" dirty="0"/>
              <a:t>Vous étiez en situation </a:t>
            </a:r>
            <a:r>
              <a:rPr lang="en-GB" dirty="0" err="1"/>
              <a:t>d’urgence</a:t>
            </a:r>
            <a:r>
              <a:rPr lang="en-GB" dirty="0"/>
              <a:t> et avez appelé la ligne </a:t>
            </a:r>
            <a:r>
              <a:rPr lang="en-GB" dirty="0" err="1"/>
              <a:t>téléphonique</a:t>
            </a:r>
            <a:r>
              <a:rPr lang="en-GB" dirty="0"/>
              <a:t> </a:t>
            </a:r>
            <a:r>
              <a:rPr lang="en-GB" dirty="0" err="1"/>
              <a:t>d’urgence</a:t>
            </a:r>
            <a:r>
              <a:rPr lang="en-GB" dirty="0"/>
              <a:t> sans que personne ne vous réponde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Il</a:t>
            </a:r>
            <a:r>
              <a:rPr lang="en-GB" baseline="0" dirty="0"/>
              <a:t> </a:t>
            </a:r>
            <a:r>
              <a:rPr lang="en-GB" baseline="0" dirty="0" err="1"/>
              <a:t>s’agit</a:t>
            </a:r>
            <a:r>
              <a:rPr lang="en-GB" baseline="0" dirty="0"/>
              <a:t> de questions importantes que nous devons nous poser pour mieux comprendre pourquoi la communauté agit ainsi.</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10</a:t>
            </a:fld>
            <a:endParaRPr lang="en-US" altLang="en-US"/>
          </a:p>
        </p:txBody>
      </p:sp>
    </p:spTree>
    <p:extLst>
      <p:ext uri="{BB962C8B-B14F-4D97-AF65-F5344CB8AC3E}">
        <p14:creationId xmlns:p14="http://schemas.microsoft.com/office/powerpoint/2010/main" val="1280153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a:t>
            </a:r>
          </a:p>
          <a:p>
            <a:endParaRPr lang="en-GB" dirty="0"/>
          </a:p>
          <a:p>
            <a:r>
              <a:rPr lang="en-GB" dirty="0"/>
              <a:t>Identifier les problèmes récurrents</a:t>
            </a:r>
            <a:r>
              <a:rPr lang="en-GB" baseline="0" dirty="0"/>
              <a:t> au sein de la communauté (à faire en groupe ou individuellement)</a:t>
            </a:r>
          </a:p>
          <a:p>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t>Identifiez tous les problèmes possibles qui peuvent survenir au sein de la communauté (</a:t>
            </a:r>
            <a:r>
              <a:rPr lang="en-GB" dirty="0" err="1"/>
              <a:t>expérience</a:t>
            </a:r>
            <a:r>
              <a:rPr lang="en-GB" dirty="0"/>
              <a:t> </a:t>
            </a:r>
            <a:r>
              <a:rPr lang="en-GB" dirty="0" err="1"/>
              <a:t>personnelle</a:t>
            </a:r>
            <a:r>
              <a:rPr lang="en-GB" dirty="0"/>
              <a:t> / </a:t>
            </a:r>
            <a:r>
              <a:rPr lang="en-GB" dirty="0" err="1"/>
              <a:t>récits</a:t>
            </a:r>
            <a:r>
              <a:rPr lang="en-GB" dirty="0"/>
              <a:t> </a:t>
            </a:r>
            <a:r>
              <a:rPr lang="en-GB" dirty="0" err="1"/>
              <a:t>d’autres</a:t>
            </a:r>
            <a:r>
              <a:rPr lang="en-GB" dirty="0"/>
              <a:t> personnes).</a:t>
            </a:r>
          </a:p>
          <a:p>
            <a:r>
              <a:rPr lang="en-GB" dirty="0"/>
              <a:t>Regroupez-les et classez-les par ordre de gravité. </a:t>
            </a:r>
          </a:p>
          <a:p>
            <a:r>
              <a:rPr lang="en-GB" dirty="0"/>
              <a:t>Analysez les résultats.</a:t>
            </a:r>
          </a:p>
          <a:p>
            <a:endParaRPr lang="en-GB" dirty="0"/>
          </a:p>
          <a:p>
            <a:r>
              <a:rPr lang="en-GB" dirty="0"/>
              <a:t>Note :</a:t>
            </a:r>
            <a:r>
              <a:rPr lang="en-GB" baseline="0" dirty="0"/>
              <a:t> Les résultats peuvent être analysés avec quelques personnes qui expliquent leur regroupement et leur classement. Il est important de noter les observations au tableau (</a:t>
            </a:r>
            <a:r>
              <a:rPr lang="en-GB" baseline="0" dirty="0" err="1"/>
              <a:t>c’est</a:t>
            </a:r>
            <a:r>
              <a:rPr lang="en-GB" baseline="0" dirty="0"/>
              <a:t> un bon moyen pour faire retenir les messages importants plus </a:t>
            </a:r>
            <a:r>
              <a:rPr lang="en-GB" baseline="0" dirty="0" err="1"/>
              <a:t>tard</a:t>
            </a:r>
            <a:r>
              <a:rPr lang="en-GB" baseline="0" dirty="0"/>
              <a:t>).</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11</a:t>
            </a:fld>
            <a:endParaRPr lang="en-US" altLang="en-US"/>
          </a:p>
        </p:txBody>
      </p:sp>
    </p:spTree>
    <p:extLst>
      <p:ext uri="{BB962C8B-B14F-4D97-AF65-F5344CB8AC3E}">
        <p14:creationId xmlns:p14="http://schemas.microsoft.com/office/powerpoint/2010/main" val="933171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Les rapports</a:t>
            </a:r>
            <a:r>
              <a:rPr lang="en-GB" baseline="0" dirty="0"/>
              <a:t> concernant la résistance du virus ont largement suivi la propagation géographique </a:t>
            </a:r>
            <a:r>
              <a:rPr lang="en-GB" baseline="0"/>
              <a:t>de l’épidémie</a:t>
            </a:r>
            <a:r>
              <a:rPr lang="en-GB" baseline="0" dirty="0"/>
              <a:t>. La figure montre la fréquence des incidents de résistance signalés et des </a:t>
            </a:r>
            <a:r>
              <a:rPr lang="en-GB" baseline="0"/>
              <a:t>cas d’Ebola </a:t>
            </a:r>
            <a:r>
              <a:rPr lang="en-GB" baseline="0" dirty="0"/>
              <a:t>cumulés en Guinée de mars 2014 à mars 2015.</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12</a:t>
            </a:fld>
            <a:endParaRPr lang="en-US" altLang="en-US"/>
          </a:p>
        </p:txBody>
      </p:sp>
    </p:spTree>
    <p:extLst>
      <p:ext uri="{BB962C8B-B14F-4D97-AF65-F5344CB8AC3E}">
        <p14:creationId xmlns:p14="http://schemas.microsoft.com/office/powerpoint/2010/main" val="2516405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Une base de données a été créée pour regrouper les rapports publics sur la résistance à </a:t>
            </a:r>
            <a:r>
              <a:rPr lang="en-US" dirty="0" err="1"/>
              <a:t>l’intervention</a:t>
            </a:r>
            <a:r>
              <a:rPr lang="en-US" dirty="0"/>
              <a:t> </a:t>
            </a:r>
            <a:r>
              <a:rPr lang="en-US" dirty="0" err="1"/>
              <a:t>contre</a:t>
            </a:r>
            <a:r>
              <a:rPr lang="en-US" dirty="0"/>
              <a:t> </a:t>
            </a:r>
            <a:r>
              <a:rPr lang="en-US" dirty="0" err="1"/>
              <a:t>l’Ebola</a:t>
            </a:r>
            <a:r>
              <a:rPr lang="en-US" dirty="0"/>
              <a:t> en Guinée, provenant de différentes sources, notamment des </a:t>
            </a:r>
            <a:r>
              <a:rPr lang="en-US" dirty="0" err="1"/>
              <a:t>organisations</a:t>
            </a:r>
            <a:r>
              <a:rPr lang="en-US" dirty="0"/>
              <a:t> internationales et des médias locaux et internationaux. Bien que ces rapports </a:t>
            </a:r>
            <a:r>
              <a:rPr lang="en-US" dirty="0" err="1"/>
              <a:t>d’incidents</a:t>
            </a:r>
            <a:r>
              <a:rPr lang="en-US" dirty="0"/>
              <a:t> de résistance à </a:t>
            </a:r>
            <a:r>
              <a:rPr lang="en-US" dirty="0" err="1"/>
              <a:t>l’intervention</a:t>
            </a:r>
            <a:r>
              <a:rPr lang="en-US" dirty="0"/>
              <a:t> ne soient pas exhaustifs, la triangulation des données recueillies par la Croix rouge britannique, en </a:t>
            </a:r>
            <a:r>
              <a:rPr lang="en-US" dirty="0" err="1"/>
              <a:t>soutien</a:t>
            </a:r>
            <a:r>
              <a:rPr lang="en-US" dirty="0"/>
              <a:t> à </a:t>
            </a:r>
            <a:r>
              <a:rPr lang="en-US" dirty="0" err="1"/>
              <a:t>l’IFRC</a:t>
            </a:r>
            <a:r>
              <a:rPr lang="en-US" dirty="0"/>
              <a:t>, et les </a:t>
            </a:r>
            <a:r>
              <a:rPr lang="en-US" dirty="0" err="1"/>
              <a:t>avis</a:t>
            </a:r>
            <a:r>
              <a:rPr lang="en-US" dirty="0"/>
              <a:t> </a:t>
            </a:r>
            <a:r>
              <a:rPr lang="en-US" dirty="0" err="1"/>
              <a:t>d’experts</a:t>
            </a:r>
            <a:r>
              <a:rPr lang="en-US" dirty="0"/>
              <a:t> ont révélé que la base de données ACAPS couvre une grande partie de la question. Les résultats présentés ici doivent donc être considérés davantage comme des tendances que comme un compte rendu précis de la situation.</a:t>
            </a:r>
          </a:p>
          <a:p>
            <a:endParaRPr lang="en-US" dirty="0"/>
          </a:p>
          <a:p>
            <a:r>
              <a:rPr lang="en-US" dirty="0"/>
              <a:t>Référence :</a:t>
            </a:r>
            <a:r>
              <a:rPr lang="en-US" baseline="0" dirty="0"/>
              <a:t> http://acaps.org/img/documents/t-acaps_ebola_guinea-resistance-to-ebola-response_24-april-2015.pdf </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13</a:t>
            </a:fld>
            <a:endParaRPr lang="en-US" altLang="en-US"/>
          </a:p>
        </p:txBody>
      </p:sp>
    </p:spTree>
    <p:extLst>
      <p:ext uri="{BB962C8B-B14F-4D97-AF65-F5344CB8AC3E}">
        <p14:creationId xmlns:p14="http://schemas.microsoft.com/office/powerpoint/2010/main" val="3727587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a:t>
            </a:r>
          </a:p>
          <a:p>
            <a:endParaRPr lang="en-GB" dirty="0"/>
          </a:p>
          <a:p>
            <a:pPr marL="171450" indent="-171450">
              <a:buFont typeface="Arial" panose="020B0604020202020204" pitchFamily="34" charset="0"/>
              <a:buChar char="•"/>
            </a:pPr>
            <a:r>
              <a:rPr lang="en-GB" sz="1200" dirty="0"/>
              <a:t>Peut être considérée comme une </a:t>
            </a:r>
            <a:r>
              <a:rPr lang="en-GB" sz="1200" dirty="0" err="1"/>
              <a:t>forme</a:t>
            </a:r>
            <a:r>
              <a:rPr lang="en-GB" sz="1200" dirty="0"/>
              <a:t> </a:t>
            </a:r>
            <a:r>
              <a:rPr lang="en-GB" sz="1200" dirty="0" err="1"/>
              <a:t>d’émancipation</a:t>
            </a:r>
            <a:r>
              <a:rPr lang="en-GB" sz="1200" dirty="0"/>
              <a:t> face à un acte intolérable ou provoquant dû à </a:t>
            </a:r>
            <a:r>
              <a:rPr lang="en-GB" sz="1200" dirty="0" err="1"/>
              <a:t>l’intervention</a:t>
            </a:r>
            <a:r>
              <a:rPr lang="en-GB" sz="1200" dirty="0"/>
              <a:t> (</a:t>
            </a:r>
            <a:r>
              <a:rPr lang="en-GB" sz="1200" dirty="0" err="1"/>
              <a:t>internationale</a:t>
            </a:r>
            <a:r>
              <a:rPr lang="en-GB" sz="1200" dirty="0"/>
              <a:t>/</a:t>
            </a:r>
            <a:r>
              <a:rPr lang="en-GB" sz="1200" dirty="0" err="1"/>
              <a:t>nationale</a:t>
            </a:r>
            <a:r>
              <a:rPr lang="en-GB" sz="1200" dirty="0"/>
              <a:t>).</a:t>
            </a:r>
          </a:p>
          <a:p>
            <a:pPr marL="171450" indent="-171450">
              <a:buFont typeface="Arial" panose="020B0604020202020204" pitchFamily="34" charset="0"/>
              <a:buChar char="•"/>
            </a:pPr>
            <a:r>
              <a:rPr lang="en-GB" sz="1200" dirty="0"/>
              <a:t>Pour limiter et atténuer la résistance, et éradiquer le besoin de résister, </a:t>
            </a:r>
            <a:r>
              <a:rPr lang="en-GB" sz="1200" dirty="0" err="1"/>
              <a:t>l’intervention</a:t>
            </a:r>
            <a:r>
              <a:rPr lang="en-GB" sz="1200" dirty="0"/>
              <a:t> doit revoir sa relation avec la communauté.</a:t>
            </a:r>
          </a:p>
          <a:p>
            <a:pPr marL="171450" indent="-171450">
              <a:buFont typeface="Arial" panose="020B0604020202020204" pitchFamily="34" charset="0"/>
              <a:buChar char="•"/>
            </a:pPr>
            <a:r>
              <a:rPr lang="en-GB" sz="1200" dirty="0"/>
              <a:t>Au lieu de traiter la communauté comme le centre </a:t>
            </a:r>
            <a:r>
              <a:rPr lang="en-GB" sz="1200" dirty="0" err="1"/>
              <a:t>d’une</a:t>
            </a:r>
            <a:r>
              <a:rPr lang="en-GB" sz="1200" dirty="0"/>
              <a:t> résistance négative et néfaste, il faut la considérer </a:t>
            </a:r>
            <a:r>
              <a:rPr lang="en-GB" sz="1200" dirty="0" err="1"/>
              <a:t>comme</a:t>
            </a:r>
            <a:r>
              <a:rPr lang="en-GB" sz="1200" dirty="0"/>
              <a:t> </a:t>
            </a:r>
            <a:r>
              <a:rPr lang="en-GB" sz="1200" dirty="0" err="1"/>
              <a:t>l’élément</a:t>
            </a:r>
            <a:r>
              <a:rPr lang="en-GB" sz="1200" dirty="0"/>
              <a:t> central </a:t>
            </a:r>
            <a:r>
              <a:rPr lang="en-GB" sz="1200" dirty="0" err="1"/>
              <a:t>d’une</a:t>
            </a:r>
            <a:r>
              <a:rPr lang="en-GB" sz="1200" dirty="0"/>
              <a:t> solution positive.</a:t>
            </a:r>
          </a:p>
          <a:p>
            <a:pPr marL="171450" indent="-171450">
              <a:buFont typeface="Arial" panose="020B0604020202020204" pitchFamily="34" charset="0"/>
              <a:buChar char="•"/>
            </a:pPr>
            <a:r>
              <a:rPr lang="en-GB" sz="1200" dirty="0"/>
              <a:t>Les expériences au Liberia (de plus en plus en Sierra Leone) </a:t>
            </a:r>
            <a:r>
              <a:rPr lang="en-GB" sz="1200" dirty="0" err="1"/>
              <a:t>prouvent</a:t>
            </a:r>
            <a:r>
              <a:rPr lang="en-GB" sz="1200" dirty="0"/>
              <a:t> que </a:t>
            </a:r>
            <a:r>
              <a:rPr lang="en-GB" sz="1200" dirty="0" err="1"/>
              <a:t>l’Ebola</a:t>
            </a:r>
            <a:r>
              <a:rPr lang="en-GB" sz="1200" dirty="0"/>
              <a:t> ne pourra être </a:t>
            </a:r>
            <a:r>
              <a:rPr lang="en-GB" sz="1200" dirty="0" err="1"/>
              <a:t>maîtrisé</a:t>
            </a:r>
            <a:r>
              <a:rPr lang="en-GB" sz="1200" dirty="0"/>
              <a:t> </a:t>
            </a:r>
            <a:r>
              <a:rPr lang="en-GB" sz="1200" dirty="0" err="1"/>
              <a:t>qu’avec</a:t>
            </a:r>
            <a:r>
              <a:rPr lang="en-GB" sz="1200" dirty="0"/>
              <a:t> </a:t>
            </a:r>
            <a:r>
              <a:rPr lang="en-GB" sz="1200" dirty="0" err="1"/>
              <a:t>l’implication</a:t>
            </a:r>
            <a:r>
              <a:rPr lang="en-GB" sz="1200" dirty="0"/>
              <a:t> explicite et la participation active des communautés.</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14</a:t>
            </a:fld>
            <a:endParaRPr lang="en-US" altLang="en-US"/>
          </a:p>
        </p:txBody>
      </p:sp>
    </p:spTree>
    <p:extLst>
      <p:ext uri="{BB962C8B-B14F-4D97-AF65-F5344CB8AC3E}">
        <p14:creationId xmlns:p14="http://schemas.microsoft.com/office/powerpoint/2010/main" val="337726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L’analyse </a:t>
            </a:r>
            <a:r>
              <a:rPr lang="en-US" dirty="0"/>
              <a:t>des rapports sur la résistance des communautés montre que de nombreux incidents sont </a:t>
            </a:r>
            <a:r>
              <a:rPr lang="en-US" dirty="0" err="1"/>
              <a:t>classés</a:t>
            </a:r>
            <a:r>
              <a:rPr lang="en-US" dirty="0"/>
              <a:t> comme résistance, </a:t>
            </a:r>
            <a:r>
              <a:rPr lang="en-US"/>
              <a:t>alors qu’ils </a:t>
            </a:r>
            <a:r>
              <a:rPr lang="en-US" dirty="0"/>
              <a:t>présentent différents degrés de gravité en termes de sécurité </a:t>
            </a:r>
            <a:r>
              <a:rPr lang="en-US"/>
              <a:t>et d’impact </a:t>
            </a:r>
            <a:r>
              <a:rPr lang="en-US" dirty="0"/>
              <a:t>potentiel </a:t>
            </a:r>
            <a:r>
              <a:rPr lang="en-US"/>
              <a:t>sur l’accès </a:t>
            </a:r>
            <a:r>
              <a:rPr lang="en-US" dirty="0"/>
              <a:t>humanitaire.</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15</a:t>
            </a:fld>
            <a:endParaRPr lang="en-US" altLang="en-US"/>
          </a:p>
        </p:txBody>
      </p:sp>
    </p:spTree>
    <p:extLst>
      <p:ext uri="{BB962C8B-B14F-4D97-AF65-F5344CB8AC3E}">
        <p14:creationId xmlns:p14="http://schemas.microsoft.com/office/powerpoint/2010/main" val="3996466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Examinez de nouveau</a:t>
            </a:r>
            <a:r>
              <a:rPr lang="en-GB" baseline="0" dirty="0"/>
              <a:t> les incidents identifiés dans la diapositive précédente (base de données).</a:t>
            </a:r>
          </a:p>
          <a:p>
            <a:r>
              <a:rPr lang="en-GB" baseline="0" dirty="0"/>
              <a:t>Pouvez-vous analyser et réfléchir aux origines de ces incidents ?</a:t>
            </a:r>
          </a:p>
          <a:p>
            <a:r>
              <a:rPr lang="en-GB" baseline="0" dirty="0" err="1"/>
              <a:t>S’agit-il</a:t>
            </a:r>
            <a:r>
              <a:rPr lang="en-GB" baseline="0" dirty="0"/>
              <a:t> de résistance ? Comment appelleriez-vous cela sinon ?</a:t>
            </a:r>
          </a:p>
          <a:p>
            <a:endParaRPr lang="en-GB" baseline="0" dirty="0"/>
          </a:p>
          <a:p>
            <a:r>
              <a:rPr lang="en-GB" baseline="0" dirty="0"/>
              <a:t>Note :</a:t>
            </a:r>
          </a:p>
          <a:p>
            <a:r>
              <a:rPr lang="en-GB" sz="1200" kern="1200" dirty="0">
                <a:solidFill>
                  <a:schemeClr val="tx1"/>
                </a:solidFill>
                <a:effectLst/>
                <a:latin typeface="+mn-lt"/>
                <a:ea typeface="+mn-ea"/>
                <a:cs typeface="+mn-cs"/>
              </a:rPr>
              <a:t>Pour comprendre la résistance, il faut analyser chacun des facteurs qui provoquent la résistance. Par exemple, les gens </a:t>
            </a:r>
            <a:r>
              <a:rPr lang="en-GB" sz="1200" kern="1200" dirty="0" err="1">
                <a:solidFill>
                  <a:schemeClr val="tx1"/>
                </a:solidFill>
                <a:effectLst/>
                <a:latin typeface="+mn-lt"/>
                <a:ea typeface="+mn-ea"/>
                <a:cs typeface="+mn-cs"/>
              </a:rPr>
              <a:t>n’ont</a:t>
            </a:r>
            <a:r>
              <a:rPr lang="en-GB" sz="1200" kern="1200" dirty="0">
                <a:solidFill>
                  <a:schemeClr val="tx1"/>
                </a:solidFill>
                <a:effectLst/>
                <a:latin typeface="+mn-lt"/>
                <a:ea typeface="+mn-ea"/>
                <a:cs typeface="+mn-cs"/>
              </a:rPr>
              <a:t> pas été nourris pendant leur quarantaine, on ne leur a pas dit où se trouvaient leurs proches admis dans les CTE, etc. Si vous considérez cette situation sous ce jour, très peu (ou aucun) des événements sont comparables à une « résistance ». Nous devons « standardiser » les termes que nous utilisons, </a:t>
            </a:r>
            <a:r>
              <a:rPr lang="en-GB" sz="1200" kern="1200" dirty="0" err="1">
                <a:solidFill>
                  <a:schemeClr val="tx1"/>
                </a:solidFill>
                <a:effectLst/>
                <a:latin typeface="+mn-lt"/>
                <a:ea typeface="+mn-ea"/>
                <a:cs typeface="+mn-cs"/>
              </a:rPr>
              <a:t>même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s’il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s’agit</a:t>
            </a:r>
            <a:r>
              <a:rPr lang="en-GB" sz="1200" kern="1200" dirty="0">
                <a:solidFill>
                  <a:schemeClr val="tx1"/>
                </a:solidFill>
                <a:effectLst/>
                <a:latin typeface="+mn-lt"/>
                <a:ea typeface="+mn-ea"/>
                <a:cs typeface="+mn-cs"/>
              </a:rPr>
              <a:t> de la terminologie des </a:t>
            </a:r>
            <a:r>
              <a:rPr lang="en-GB" sz="1200" kern="1200" dirty="0" err="1">
                <a:solidFill>
                  <a:schemeClr val="tx1"/>
                </a:solidFill>
                <a:effectLst/>
                <a:latin typeface="+mn-lt"/>
                <a:ea typeface="+mn-ea"/>
                <a:cs typeface="+mn-cs"/>
              </a:rPr>
              <a:t>organismes</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l’ONU</a:t>
            </a:r>
            <a:r>
              <a:rPr lang="en-GB" sz="1200"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16</a:t>
            </a:fld>
            <a:endParaRPr lang="en-US" altLang="en-US"/>
          </a:p>
        </p:txBody>
      </p:sp>
    </p:spTree>
    <p:extLst>
      <p:ext uri="{BB962C8B-B14F-4D97-AF65-F5344CB8AC3E}">
        <p14:creationId xmlns:p14="http://schemas.microsoft.com/office/powerpoint/2010/main" val="3996466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Demandez aux participants de réfléchir en </a:t>
            </a:r>
            <a:r>
              <a:rPr lang="en-GB" dirty="0" err="1"/>
              <a:t>groupe</a:t>
            </a:r>
            <a:r>
              <a:rPr lang="en-GB" dirty="0"/>
              <a:t> aux </a:t>
            </a:r>
            <a:r>
              <a:rPr lang="en-GB" dirty="0" err="1"/>
              <a:t>moyens</a:t>
            </a:r>
            <a:r>
              <a:rPr lang="en-GB" baseline="0" dirty="0"/>
              <a:t> de traiter le problème en tenant en compte des points suivants :</a:t>
            </a:r>
          </a:p>
          <a:p>
            <a:pPr marL="171450" indent="-171450">
              <a:buFontTx/>
              <a:buChar char="-"/>
            </a:pPr>
            <a:r>
              <a:rPr lang="en-GB" baseline="0" dirty="0"/>
              <a:t>Pourquoi est-ce arrivé ?</a:t>
            </a:r>
          </a:p>
          <a:p>
            <a:pPr marL="171450" indent="-171450">
              <a:buFontTx/>
              <a:buChar char="-"/>
            </a:pPr>
            <a:r>
              <a:rPr lang="en-GB" baseline="0" dirty="0"/>
              <a:t>Que pensez-vous de la situation (</a:t>
            </a:r>
            <a:r>
              <a:rPr lang="en-GB" baseline="0" dirty="0" err="1"/>
              <a:t>graveá</a:t>
            </a:r>
            <a:r>
              <a:rPr lang="en-GB" baseline="0" dirty="0"/>
              <a:t>/ pas grave), de ses conséquences sur la santé de la population, etc. ?</a:t>
            </a:r>
          </a:p>
          <a:p>
            <a:pPr marL="171450" indent="-171450">
              <a:buFontTx/>
              <a:buChar char="-"/>
            </a:pPr>
            <a:r>
              <a:rPr lang="en-GB" dirty="0"/>
              <a:t>Quelles mesures éventuelles est-il possible de prendre</a:t>
            </a:r>
            <a:r>
              <a:rPr lang="en-GB" baseline="0" dirty="0"/>
              <a:t> pour traiter le problème ?</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17</a:t>
            </a:fld>
            <a:endParaRPr lang="en-US" altLang="en-US"/>
          </a:p>
        </p:txBody>
      </p:sp>
    </p:spTree>
    <p:extLst>
      <p:ext uri="{BB962C8B-B14F-4D97-AF65-F5344CB8AC3E}">
        <p14:creationId xmlns:p14="http://schemas.microsoft.com/office/powerpoint/2010/main" val="3220761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Réfléchir sur les leçons tirées </a:t>
            </a:r>
            <a:r>
              <a:rPr lang="en-GB" altLang="en-US"/>
              <a:t>de l’épidémie </a:t>
            </a:r>
            <a:r>
              <a:rPr lang="en-GB" altLang="en-US" dirty="0"/>
              <a:t>du virus Ebola et </a:t>
            </a:r>
            <a:r>
              <a:rPr lang="en-GB" altLang="en-US"/>
              <a:t>sur l’engagement </a:t>
            </a:r>
            <a:r>
              <a:rPr lang="en-GB" altLang="en-US" dirty="0"/>
              <a:t>communautaire</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2DDCDA7-D5F6-4EF7-B261-7F5DAA05EF1F}" type="slidenum">
              <a:rPr lang="en-US" altLang="en-US" smtClean="0"/>
              <a:pPr eaLnBrk="1" hangingPunct="1">
                <a:spcBef>
                  <a:spcPct val="0"/>
                </a:spcBef>
              </a:pPr>
              <a:t>18</a:t>
            </a:fld>
            <a:endParaRPr lang="en-US" altLang="en-US"/>
          </a:p>
        </p:txBody>
      </p:sp>
    </p:spTree>
    <p:extLst>
      <p:ext uri="{BB962C8B-B14F-4D97-AF65-F5344CB8AC3E}">
        <p14:creationId xmlns:p14="http://schemas.microsoft.com/office/powerpoint/2010/main" val="903856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va vous fournir un</a:t>
            </a:r>
            <a:r>
              <a:rPr lang="en-GB" baseline="0" dirty="0"/>
              <a:t> document qui contient des outils </a:t>
            </a:r>
            <a:r>
              <a:rPr lang="en-GB" baseline="0" dirty="0" err="1"/>
              <a:t>permettant</a:t>
            </a:r>
            <a:r>
              <a:rPr lang="en-GB" baseline="0" dirty="0"/>
              <a:t> </a:t>
            </a:r>
            <a:r>
              <a:rPr lang="en-GB" baseline="0" dirty="0" err="1"/>
              <a:t>d’engager</a:t>
            </a:r>
            <a:r>
              <a:rPr lang="en-GB" baseline="0" dirty="0"/>
              <a:t> le dialogue avec la communauté. Prenez le temps de les mettre en pratique sur le terrain.</a:t>
            </a:r>
          </a:p>
          <a:p>
            <a:endParaRPr lang="en-GB" baseline="0" dirty="0"/>
          </a:p>
          <a:p>
            <a:r>
              <a:rPr lang="en-GB" baseline="0" dirty="0"/>
              <a:t>Source : </a:t>
            </a:r>
            <a:r>
              <a:rPr lang="en-GB" sz="1200" kern="1200" dirty="0">
                <a:solidFill>
                  <a:schemeClr val="tx1"/>
                </a:solidFill>
                <a:effectLst/>
                <a:latin typeface="+mn-lt"/>
                <a:ea typeface="+mn-ea"/>
                <a:cs typeface="+mn-cs"/>
              </a:rPr>
              <a:t>http://www.globalhealthcommunication.org/</a:t>
            </a:r>
            <a:r>
              <a:rPr lang="en-GB" sz="1200" kern="1200" dirty="0" err="1">
                <a:solidFill>
                  <a:schemeClr val="tx1"/>
                </a:solidFill>
                <a:effectLst/>
                <a:latin typeface="+mn-lt"/>
                <a:ea typeface="+mn-ea"/>
                <a:cs typeface="+mn-cs"/>
              </a:rPr>
              <a:t>tool_docs</a:t>
            </a:r>
            <a:r>
              <a:rPr lang="en-GB" sz="1200" kern="1200" dirty="0">
                <a:solidFill>
                  <a:schemeClr val="tx1"/>
                </a:solidFill>
                <a:effectLst/>
                <a:latin typeface="+mn-lt"/>
                <a:ea typeface="+mn-ea"/>
                <a:cs typeface="+mn-cs"/>
              </a:rPr>
              <a:t>/94/</a:t>
            </a:r>
            <a:r>
              <a:rPr lang="en-GB" sz="1200" kern="1200" dirty="0" err="1">
                <a:solidFill>
                  <a:schemeClr val="tx1"/>
                </a:solidFill>
                <a:effectLst/>
                <a:latin typeface="+mn-lt"/>
                <a:ea typeface="+mn-ea"/>
                <a:cs typeface="+mn-cs"/>
              </a:rPr>
              <a:t>bringing_the_community_together</a:t>
            </a:r>
            <a:r>
              <a:rPr lang="en-GB" sz="1200" kern="1200" dirty="0">
                <a:solidFill>
                  <a:schemeClr val="tx1"/>
                </a:solidFill>
                <a:effectLst/>
                <a:latin typeface="+mn-lt"/>
                <a:ea typeface="+mn-ea"/>
                <a:cs typeface="+mn-cs"/>
              </a:rPr>
              <a:t>....pdf</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22</a:t>
            </a:fld>
            <a:endParaRPr lang="en-US" altLang="en-US"/>
          </a:p>
        </p:txBody>
      </p:sp>
    </p:spTree>
    <p:extLst>
      <p:ext uri="{BB962C8B-B14F-4D97-AF65-F5344CB8AC3E}">
        <p14:creationId xmlns:p14="http://schemas.microsoft.com/office/powerpoint/2010/main" val="203186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None/>
            </a:pPr>
            <a:r>
              <a:rPr lang="en-GB" sz="1100" dirty="0"/>
              <a:t>À la fin de la séance, vous serez capable de : </a:t>
            </a:r>
          </a:p>
          <a:p>
            <a:pPr marL="228600" indent="-228600">
              <a:buFont typeface="Arial" panose="020B0604020202020204" pitchFamily="34" charset="0"/>
              <a:buChar char="•"/>
            </a:pPr>
            <a:r>
              <a:rPr lang="en-GB" sz="1100" dirty="0"/>
              <a:t>Analyser les facteurs qui influencent les points de vue</a:t>
            </a:r>
          </a:p>
          <a:p>
            <a:pPr marL="228600" indent="-228600">
              <a:buFont typeface="Arial" panose="020B0604020202020204" pitchFamily="34" charset="0"/>
              <a:buChar char="•"/>
            </a:pPr>
            <a:r>
              <a:rPr lang="en-GB" sz="1100" dirty="0"/>
              <a:t>Aborder les préoccupations de la communauté et les solutions pour y répondre</a:t>
            </a:r>
          </a:p>
          <a:p>
            <a:pPr marL="228600" indent="-228600">
              <a:buFont typeface="Arial" panose="020B0604020202020204" pitchFamily="34" charset="0"/>
              <a:buChar char="•"/>
            </a:pPr>
            <a:r>
              <a:rPr lang="en-US" sz="1100" dirty="0"/>
              <a:t>Expliquer en quoi </a:t>
            </a:r>
            <a:r>
              <a:rPr lang="en-US" sz="1100" dirty="0" err="1"/>
              <a:t>l’engagement</a:t>
            </a:r>
            <a:r>
              <a:rPr lang="en-US" sz="1100" dirty="0"/>
              <a:t> communautaire permet une intervention globale</a:t>
            </a:r>
          </a:p>
          <a:p>
            <a:pPr marL="228600" indent="-228600">
              <a:buFont typeface="Arial" panose="020B0604020202020204" pitchFamily="34" charset="0"/>
              <a:buChar char="•"/>
            </a:pPr>
            <a:r>
              <a:rPr lang="en-US" sz="1100" dirty="0"/>
              <a:t>Décrire les différents outils qui permettent de collaborer avec la communauté</a:t>
            </a:r>
            <a:endParaRPr lang="en-GB" sz="1100" dirty="0"/>
          </a:p>
          <a:p>
            <a:pPr>
              <a:buFont typeface="Calibri" pitchFamily="34" charset="0"/>
              <a:buNone/>
            </a:pPr>
            <a:endParaRPr lang="en-US" altLang="en-US" sz="1100" dirty="0">
              <a:cs typeface="Calibri" pitchFamily="34" charset="0"/>
            </a:endParaRPr>
          </a:p>
          <a:p>
            <a:endParaRPr lang="en-GB" altLang="en-US" sz="1100" dirty="0">
              <a:cs typeface="Calibri" pitchFamily="34" charset="0"/>
            </a:endParaRP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E632885-B03D-440F-8048-F43A4400B50B}" type="slidenum">
              <a:rPr lang="en-GB" altLang="en-US" smtClean="0"/>
              <a:pPr eaLnBrk="1" hangingPunct="1">
                <a:spcBef>
                  <a:spcPct val="0"/>
                </a:spcBef>
              </a:pPr>
              <a:t>2</a:t>
            </a:fld>
            <a:endParaRPr lang="en-GB" altLang="en-US"/>
          </a:p>
        </p:txBody>
      </p:sp>
    </p:spTree>
    <p:extLst>
      <p:ext uri="{BB962C8B-B14F-4D97-AF65-F5344CB8AC3E}">
        <p14:creationId xmlns:p14="http://schemas.microsoft.com/office/powerpoint/2010/main" val="2359657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L’UNMEER a vu le jour le 19 </a:t>
            </a:r>
            <a:r>
              <a:rPr lang="en-US" altLang="en-US" dirty="0" err="1"/>
              <a:t>septembre</a:t>
            </a:r>
            <a:r>
              <a:rPr lang="en-US" altLang="en-US" dirty="0"/>
              <a:t> 2014 suite à </a:t>
            </a:r>
            <a:r>
              <a:rPr lang="en-US" altLang="en-US" dirty="0" err="1"/>
              <a:t>l’adoption</a:t>
            </a:r>
            <a:r>
              <a:rPr lang="en-US" altLang="en-US" dirty="0"/>
              <a:t> à </a:t>
            </a:r>
            <a:r>
              <a:rPr lang="en-US" altLang="en-US" dirty="0" err="1"/>
              <a:t>l’unanimité</a:t>
            </a:r>
            <a:r>
              <a:rPr lang="en-US" altLang="en-US" dirty="0"/>
              <a:t> de la </a:t>
            </a:r>
            <a:r>
              <a:rPr lang="en-US" altLang="en-US" u="sng" dirty="0" err="1">
                <a:hlinkClick r:id="rId3"/>
              </a:rPr>
              <a:t>résolution</a:t>
            </a:r>
            <a:r>
              <a:rPr lang="en-US" altLang="en-US" u="sng" dirty="0">
                <a:hlinkClick r:id="rId3"/>
              </a:rPr>
              <a:t> 69/1 de </a:t>
            </a:r>
            <a:r>
              <a:rPr lang="en-US" altLang="en-US" u="sng" dirty="0" err="1">
                <a:hlinkClick r:id="rId3"/>
              </a:rPr>
              <a:t>l’Assemblée</a:t>
            </a:r>
            <a:r>
              <a:rPr lang="en-US" altLang="en-US" u="sng" dirty="0">
                <a:hlinkClick r:id="rId3"/>
              </a:rPr>
              <a:t> </a:t>
            </a:r>
            <a:r>
              <a:rPr lang="en-US" altLang="en-US" u="sng" dirty="0" err="1">
                <a:hlinkClick r:id="rId3"/>
              </a:rPr>
              <a:t>générale</a:t>
            </a:r>
            <a:r>
              <a:rPr lang="en-US" altLang="en-US" dirty="0"/>
              <a:t>, et à </a:t>
            </a:r>
            <a:r>
              <a:rPr lang="en-US" altLang="en-US" dirty="0" err="1"/>
              <a:t>l’adoption</a:t>
            </a:r>
            <a:r>
              <a:rPr lang="en-US" altLang="en-US" dirty="0"/>
              <a:t> de la </a:t>
            </a:r>
            <a:r>
              <a:rPr lang="en-US" altLang="en-US" u="sng" dirty="0" err="1">
                <a:hlinkClick r:id="rId4"/>
              </a:rPr>
              <a:t>résolution</a:t>
            </a:r>
            <a:r>
              <a:rPr lang="en-US" altLang="en-US" u="sng" dirty="0">
                <a:hlinkClick r:id="rId4"/>
              </a:rPr>
              <a:t> 2177 (2014) du </a:t>
            </a:r>
            <a:r>
              <a:rPr lang="en-US" altLang="en-US" u="sng" dirty="0" err="1">
                <a:hlinkClick r:id="rId4"/>
              </a:rPr>
              <a:t>Conseil</a:t>
            </a:r>
            <a:r>
              <a:rPr lang="en-US" altLang="en-US" u="sng" dirty="0">
                <a:hlinkClick r:id="rId4"/>
              </a:rPr>
              <a:t> de </a:t>
            </a:r>
            <a:r>
              <a:rPr lang="en-US" altLang="en-US" u="sng" dirty="0" err="1">
                <a:hlinkClick r:id="rId4"/>
              </a:rPr>
              <a:t>sécurité</a:t>
            </a:r>
            <a:r>
              <a:rPr lang="en-US" altLang="en-US" dirty="0"/>
              <a:t> sur </a:t>
            </a:r>
            <a:r>
              <a:rPr lang="en-US" altLang="en-US" dirty="0" err="1"/>
              <a:t>l’épidémie</a:t>
            </a:r>
            <a:r>
              <a:rPr lang="en-US" altLang="en-US" dirty="0"/>
              <a:t> de virus Ebola. L’UNMEER a </a:t>
            </a:r>
            <a:r>
              <a:rPr lang="en-US" altLang="en-US" dirty="0" err="1"/>
              <a:t>été</a:t>
            </a:r>
            <a:r>
              <a:rPr lang="en-US" altLang="en-US" dirty="0"/>
              <a:t> </a:t>
            </a:r>
            <a:r>
              <a:rPr lang="en-US" altLang="en-US" dirty="0" err="1"/>
              <a:t>mise</a:t>
            </a:r>
            <a:r>
              <a:rPr lang="en-US" altLang="en-US" dirty="0"/>
              <a:t> </a:t>
            </a:r>
            <a:r>
              <a:rPr lang="en-US" altLang="en-US" dirty="0" err="1"/>
              <a:t>en</a:t>
            </a:r>
            <a:r>
              <a:rPr lang="en-US" altLang="en-US" dirty="0"/>
              <a:t> place </a:t>
            </a:r>
            <a:r>
              <a:rPr lang="en-US" altLang="en-US" dirty="0" err="1"/>
              <a:t>provisoirement</a:t>
            </a:r>
            <a:r>
              <a:rPr lang="en-US" altLang="en-US" dirty="0"/>
              <a:t> pour </a:t>
            </a:r>
            <a:r>
              <a:rPr lang="en-US" altLang="en-US" dirty="0" err="1"/>
              <a:t>répondre</a:t>
            </a:r>
            <a:r>
              <a:rPr lang="en-US" altLang="en-US" dirty="0"/>
              <a:t> aux </a:t>
            </a:r>
            <a:r>
              <a:rPr lang="en-US" altLang="en-US" dirty="0" err="1"/>
              <a:t>besoins</a:t>
            </a:r>
            <a:r>
              <a:rPr lang="en-US" altLang="en-US" dirty="0"/>
              <a:t> </a:t>
            </a:r>
            <a:r>
              <a:rPr lang="en-US" altLang="en-US" dirty="0" err="1"/>
              <a:t>urgents</a:t>
            </a:r>
            <a:r>
              <a:rPr lang="en-US" altLang="en-US" dirty="0"/>
              <a:t> </a:t>
            </a:r>
            <a:r>
              <a:rPr lang="en-US" altLang="en-US" dirty="0" err="1"/>
              <a:t>liés</a:t>
            </a:r>
            <a:r>
              <a:rPr lang="en-US" altLang="en-US" dirty="0"/>
              <a:t> à la </a:t>
            </a:r>
            <a:r>
              <a:rPr lang="en-US" altLang="en-US" dirty="0" err="1"/>
              <a:t>lutte</a:t>
            </a:r>
            <a:r>
              <a:rPr lang="en-US" altLang="en-US" dirty="0"/>
              <a:t> </a:t>
            </a:r>
            <a:r>
              <a:rPr lang="en-US" altLang="en-US" dirty="0" err="1"/>
              <a:t>inédite</a:t>
            </a:r>
            <a:r>
              <a:rPr lang="en-US" altLang="en-US" dirty="0"/>
              <a:t> </a:t>
            </a:r>
            <a:r>
              <a:rPr lang="en-US" altLang="en-US" dirty="0" err="1"/>
              <a:t>contre</a:t>
            </a:r>
            <a:r>
              <a:rPr lang="en-US" altLang="en-US" dirty="0"/>
              <a:t> le virus Ebola.</a:t>
            </a:r>
            <a:endParaRPr lang="en-GB" altLang="en-US" sz="1100" dirty="0"/>
          </a:p>
          <a:p>
            <a:r>
              <a:rPr lang="en-GB" altLang="en-US" sz="1100" dirty="0"/>
              <a:t>Il </a:t>
            </a:r>
            <a:r>
              <a:rPr lang="en-GB" altLang="en-US" sz="1100" dirty="0" err="1"/>
              <a:t>s’agit</a:t>
            </a:r>
            <a:r>
              <a:rPr lang="en-GB" altLang="en-US" sz="1100" dirty="0"/>
              <a:t> du </a:t>
            </a:r>
            <a:r>
              <a:rPr lang="en-GB" altLang="en-US" sz="1100" dirty="0" err="1"/>
              <a:t>moyen</a:t>
            </a:r>
            <a:r>
              <a:rPr lang="en-GB" altLang="en-US" sz="1100" dirty="0"/>
              <a:t> </a:t>
            </a:r>
            <a:r>
              <a:rPr lang="en-GB" altLang="en-US" sz="1100" dirty="0" err="1"/>
              <a:t>employé</a:t>
            </a:r>
            <a:r>
              <a:rPr lang="en-GB" altLang="en-US" sz="1100" dirty="0"/>
              <a:t> pour </a:t>
            </a:r>
            <a:r>
              <a:rPr lang="en-GB" altLang="en-US" sz="1100" dirty="0" err="1"/>
              <a:t>enrayer</a:t>
            </a:r>
            <a:r>
              <a:rPr lang="en-GB" altLang="en-US" sz="1100" dirty="0"/>
              <a:t> </a:t>
            </a:r>
            <a:r>
              <a:rPr lang="en-GB" altLang="en-US" sz="1100" dirty="0" err="1"/>
              <a:t>l’épidémie</a:t>
            </a:r>
            <a:r>
              <a:rPr lang="en-GB" altLang="en-US" sz="1100" dirty="0"/>
              <a:t> de virus Ebola.</a:t>
            </a:r>
          </a:p>
          <a:p>
            <a:r>
              <a:rPr lang="en-GB" altLang="en-US" sz="1100" dirty="0"/>
              <a:t>Les 4 </a:t>
            </a:r>
            <a:r>
              <a:rPr lang="en-GB" altLang="en-US" sz="1100" dirty="0" err="1"/>
              <a:t>principaux</a:t>
            </a:r>
            <a:r>
              <a:rPr lang="en-GB" altLang="en-US" sz="1100" dirty="0"/>
              <a:t> </a:t>
            </a:r>
            <a:r>
              <a:rPr lang="en-GB" altLang="en-US" sz="1100" dirty="0" err="1"/>
              <a:t>domaines</a:t>
            </a:r>
            <a:r>
              <a:rPr lang="en-GB" altLang="en-US" sz="1100" dirty="0"/>
              <a:t> techniques indispensables pour </a:t>
            </a:r>
            <a:r>
              <a:rPr lang="en-GB" altLang="en-US" sz="1100" dirty="0" err="1"/>
              <a:t>éradiquer</a:t>
            </a:r>
            <a:r>
              <a:rPr lang="en-GB" altLang="en-US" sz="1100" dirty="0"/>
              <a:t> </a:t>
            </a:r>
            <a:r>
              <a:rPr lang="en-GB" altLang="en-US" sz="1100" dirty="0" err="1"/>
              <a:t>totalement</a:t>
            </a:r>
            <a:r>
              <a:rPr lang="en-GB" altLang="en-US" sz="1100" dirty="0"/>
              <a:t> </a:t>
            </a:r>
            <a:r>
              <a:rPr lang="en-GB" altLang="en-US" sz="1100" dirty="0" err="1"/>
              <a:t>cette</a:t>
            </a:r>
            <a:r>
              <a:rPr lang="en-GB" altLang="en-US" sz="1100" dirty="0"/>
              <a:t> </a:t>
            </a:r>
            <a:r>
              <a:rPr lang="en-GB" altLang="en-US" sz="1100" dirty="0" err="1"/>
              <a:t>épidémie</a:t>
            </a:r>
            <a:r>
              <a:rPr lang="en-GB" altLang="en-US" sz="1100" dirty="0"/>
              <a:t> </a:t>
            </a:r>
            <a:r>
              <a:rPr lang="en-GB" altLang="en-US" sz="1100" dirty="0" err="1"/>
              <a:t>sont</a:t>
            </a:r>
            <a:r>
              <a:rPr lang="en-GB" altLang="en-US" sz="1100" dirty="0"/>
              <a:t> :</a:t>
            </a:r>
          </a:p>
          <a:p>
            <a:pPr>
              <a:buFontTx/>
              <a:buAutoNum type="arabicPeriod"/>
            </a:pPr>
            <a:r>
              <a:rPr lang="en-GB" altLang="en-US" sz="1100" dirty="0"/>
              <a:t> la </a:t>
            </a:r>
            <a:r>
              <a:rPr lang="en-GB" altLang="en-US" sz="1100" dirty="0" err="1"/>
              <a:t>gestion</a:t>
            </a:r>
            <a:r>
              <a:rPr lang="en-GB" altLang="en-US" sz="1100" dirty="0"/>
              <a:t> des </a:t>
            </a:r>
            <a:r>
              <a:rPr lang="en-GB" altLang="en-US" sz="1100" dirty="0" err="1"/>
              <a:t>cas</a:t>
            </a:r>
            <a:r>
              <a:rPr lang="en-GB" altLang="en-US" sz="1100" dirty="0"/>
              <a:t> </a:t>
            </a:r>
            <a:r>
              <a:rPr lang="en-GB" altLang="en-US" sz="1100" dirty="0" err="1"/>
              <a:t>touchés</a:t>
            </a:r>
            <a:r>
              <a:rPr lang="en-GB" altLang="en-US" sz="1100" dirty="0"/>
              <a:t> par le virus ;</a:t>
            </a:r>
          </a:p>
          <a:p>
            <a:pPr>
              <a:buFontTx/>
              <a:buAutoNum type="arabicPeriod"/>
            </a:pPr>
            <a:r>
              <a:rPr lang="en-GB" altLang="en-US" sz="1100" dirty="0"/>
              <a:t> la </a:t>
            </a:r>
            <a:r>
              <a:rPr lang="en-GB" altLang="en-US" sz="1100" dirty="0" err="1"/>
              <a:t>recherche</a:t>
            </a:r>
            <a:r>
              <a:rPr lang="en-GB" altLang="en-US" sz="1100" dirty="0"/>
              <a:t> et le </a:t>
            </a:r>
            <a:r>
              <a:rPr lang="en-GB" altLang="en-US" sz="1100" dirty="0" err="1"/>
              <a:t>suivi</a:t>
            </a:r>
            <a:r>
              <a:rPr lang="en-GB" altLang="en-US" sz="1100" dirty="0"/>
              <a:t> des </a:t>
            </a:r>
            <a:r>
              <a:rPr lang="en-GB" altLang="en-US" sz="1100" dirty="0" err="1"/>
              <a:t>cas</a:t>
            </a:r>
            <a:r>
              <a:rPr lang="en-GB" altLang="en-US" sz="1100" dirty="0"/>
              <a:t> </a:t>
            </a:r>
            <a:r>
              <a:rPr lang="en-GB" altLang="en-US" sz="1100" dirty="0" err="1"/>
              <a:t>touchés</a:t>
            </a:r>
            <a:r>
              <a:rPr lang="en-GB" altLang="en-US" sz="1100" dirty="0"/>
              <a:t> par le virus ;</a:t>
            </a:r>
          </a:p>
          <a:p>
            <a:pPr>
              <a:buFontTx/>
              <a:buAutoNum type="arabicPeriod"/>
            </a:pPr>
            <a:r>
              <a:rPr lang="en-GB" altLang="en-US" sz="1100" dirty="0"/>
              <a:t> </a:t>
            </a:r>
            <a:r>
              <a:rPr lang="en-GB" altLang="en-US" sz="1100" dirty="0" err="1"/>
              <a:t>l’inhumation</a:t>
            </a:r>
            <a:r>
              <a:rPr lang="en-GB" altLang="en-US" sz="1100" dirty="0"/>
              <a:t> </a:t>
            </a:r>
            <a:r>
              <a:rPr lang="en-GB" altLang="en-US" sz="1100" dirty="0" err="1"/>
              <a:t>dans</a:t>
            </a:r>
            <a:r>
              <a:rPr lang="en-GB" altLang="en-US" sz="1100" dirty="0"/>
              <a:t> la </a:t>
            </a:r>
            <a:r>
              <a:rPr lang="en-GB" altLang="en-US" sz="1100" dirty="0" err="1"/>
              <a:t>sécurité</a:t>
            </a:r>
            <a:r>
              <a:rPr lang="en-GB" altLang="en-US" sz="1100" baseline="0" dirty="0"/>
              <a:t> et la </a:t>
            </a:r>
            <a:r>
              <a:rPr lang="en-GB" altLang="en-US" sz="1100" baseline="0" dirty="0" err="1"/>
              <a:t>dignité</a:t>
            </a:r>
            <a:r>
              <a:rPr lang="en-GB" altLang="en-US" sz="1100" dirty="0"/>
              <a:t> ;</a:t>
            </a:r>
          </a:p>
          <a:p>
            <a:pPr>
              <a:buFontTx/>
              <a:buAutoNum type="arabicPeriod"/>
            </a:pPr>
            <a:r>
              <a:rPr lang="en-GB" altLang="en-US" sz="1100" dirty="0"/>
              <a:t>la mobilisation </a:t>
            </a:r>
            <a:r>
              <a:rPr lang="en-GB" altLang="en-US" sz="1100" dirty="0" err="1"/>
              <a:t>sociale</a:t>
            </a:r>
            <a:r>
              <a:rPr lang="en-GB" altLang="en-US" sz="1100" dirty="0"/>
              <a:t>.</a:t>
            </a:r>
          </a:p>
          <a:p>
            <a:pPr>
              <a:buFontTx/>
              <a:buAutoNum type="arabicPeriod"/>
            </a:pPr>
            <a:endParaRPr lang="en-GB" altLang="en-US" sz="1100"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08480A4-62C0-4099-B5D3-3495488325A1}" type="slidenum">
              <a:rPr lang="en-GB" altLang="en-US" smtClean="0"/>
              <a:pPr eaLnBrk="1" hangingPunct="1">
                <a:spcBef>
                  <a:spcPct val="0"/>
                </a:spcBef>
              </a:pPr>
              <a:t>28</a:t>
            </a:fld>
            <a:endParaRPr lang="en-GB" altLang="en-US"/>
          </a:p>
        </p:txBody>
      </p:sp>
    </p:spTree>
    <p:extLst>
      <p:ext uri="{BB962C8B-B14F-4D97-AF65-F5344CB8AC3E}">
        <p14:creationId xmlns:p14="http://schemas.microsoft.com/office/powerpoint/2010/main" val="3818177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spcBef>
                <a:spcPct val="30000"/>
              </a:spcBef>
              <a:defRPr sz="1200">
                <a:solidFill>
                  <a:schemeClr val="tx1"/>
                </a:solidFill>
                <a:latin typeface="Calibri" pitchFamily="34" charset="0"/>
              </a:defRPr>
            </a:lvl1pPr>
            <a:lvl2pPr marL="742950" indent="-285750" defTabSz="922338" eaLnBrk="0" hangingPunct="0">
              <a:spcBef>
                <a:spcPct val="30000"/>
              </a:spcBef>
              <a:defRPr sz="1200">
                <a:solidFill>
                  <a:schemeClr val="tx1"/>
                </a:solidFill>
                <a:latin typeface="Calibri" pitchFamily="34" charset="0"/>
              </a:defRPr>
            </a:lvl2pPr>
            <a:lvl3pPr marL="1143000" indent="-228600" defTabSz="922338" eaLnBrk="0" hangingPunct="0">
              <a:spcBef>
                <a:spcPct val="30000"/>
              </a:spcBef>
              <a:defRPr sz="1200">
                <a:solidFill>
                  <a:schemeClr val="tx1"/>
                </a:solidFill>
                <a:latin typeface="Calibri" pitchFamily="34" charset="0"/>
              </a:defRPr>
            </a:lvl3pPr>
            <a:lvl4pPr marL="1600200" indent="-228600" defTabSz="922338" eaLnBrk="0" hangingPunct="0">
              <a:spcBef>
                <a:spcPct val="30000"/>
              </a:spcBef>
              <a:defRPr sz="1200">
                <a:solidFill>
                  <a:schemeClr val="tx1"/>
                </a:solidFill>
                <a:latin typeface="Calibri" pitchFamily="34" charset="0"/>
              </a:defRPr>
            </a:lvl4pPr>
            <a:lvl5pPr marL="2057400" indent="-228600" defTabSz="922338" eaLnBrk="0" hangingPunct="0">
              <a:spcBef>
                <a:spcPct val="30000"/>
              </a:spcBef>
              <a:defRPr sz="1200">
                <a:solidFill>
                  <a:schemeClr val="tx1"/>
                </a:solidFill>
                <a:latin typeface="Calibri" pitchFamily="34" charset="0"/>
              </a:defRPr>
            </a:lvl5pPr>
            <a:lvl6pPr marL="2514600" indent="-228600" defTabSz="922338" eaLnBrk="0" fontAlgn="base" hangingPunct="0">
              <a:spcBef>
                <a:spcPct val="30000"/>
              </a:spcBef>
              <a:spcAft>
                <a:spcPct val="0"/>
              </a:spcAft>
              <a:defRPr sz="1200">
                <a:solidFill>
                  <a:schemeClr val="tx1"/>
                </a:solidFill>
                <a:latin typeface="Calibri" pitchFamily="34" charset="0"/>
              </a:defRPr>
            </a:lvl6pPr>
            <a:lvl7pPr marL="2971800" indent="-228600" defTabSz="922338" eaLnBrk="0" fontAlgn="base" hangingPunct="0">
              <a:spcBef>
                <a:spcPct val="30000"/>
              </a:spcBef>
              <a:spcAft>
                <a:spcPct val="0"/>
              </a:spcAft>
              <a:defRPr sz="1200">
                <a:solidFill>
                  <a:schemeClr val="tx1"/>
                </a:solidFill>
                <a:latin typeface="Calibri" pitchFamily="34" charset="0"/>
              </a:defRPr>
            </a:lvl7pPr>
            <a:lvl8pPr marL="3429000" indent="-228600" defTabSz="922338" eaLnBrk="0" fontAlgn="base" hangingPunct="0">
              <a:spcBef>
                <a:spcPct val="30000"/>
              </a:spcBef>
              <a:spcAft>
                <a:spcPct val="0"/>
              </a:spcAft>
              <a:defRPr sz="1200">
                <a:solidFill>
                  <a:schemeClr val="tx1"/>
                </a:solidFill>
                <a:latin typeface="Calibri" pitchFamily="34" charset="0"/>
              </a:defRPr>
            </a:lvl8pPr>
            <a:lvl9pPr marL="3886200" indent="-228600" defTabSz="922338"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A278A0E-3743-4A94-BC40-0C5DBFACD2C4}" type="slidenum">
              <a:rPr lang="en-US" altLang="en-US" smtClean="0">
                <a:solidFill>
                  <a:srgbClr val="000000"/>
                </a:solidFill>
                <a:latin typeface="Arial" pitchFamily="34" charset="0"/>
              </a:rPr>
              <a:pPr eaLnBrk="1" hangingPunct="1">
                <a:spcBef>
                  <a:spcPct val="0"/>
                </a:spcBef>
              </a:pPr>
              <a:t>29</a:t>
            </a:fld>
            <a:endParaRPr lang="en-US" altLang="en-US">
              <a:solidFill>
                <a:srgbClr val="000000"/>
              </a:solidFill>
              <a:latin typeface="Arial" pitchFamily="34" charset="0"/>
            </a:endParaRPr>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xfrm>
            <a:off x="890588" y="4714875"/>
            <a:ext cx="4887912"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473" tIns="44735" rIns="89473" bIns="44735" numCol="1" anchor="t" anchorCtr="0" compatLnSpc="1">
            <a:prstTxWarp prst="textNoShape">
              <a:avLst/>
            </a:prstTxWarp>
          </a:bodyPr>
          <a:lstStyle/>
          <a:p>
            <a:pPr eaLnBrk="1" hangingPunct="1"/>
            <a:r>
              <a:rPr lang="en-US" altLang="en-US" dirty="0"/>
              <a:t>La structure organisationnelle des différents comités a pris part aux activités de lutte </a:t>
            </a:r>
            <a:r>
              <a:rPr lang="en-US" altLang="en-US" dirty="0" err="1"/>
              <a:t>contre</a:t>
            </a:r>
            <a:r>
              <a:rPr lang="en-US" altLang="en-US" dirty="0"/>
              <a:t> </a:t>
            </a:r>
            <a:r>
              <a:rPr lang="en-US" altLang="en-US" dirty="0" err="1"/>
              <a:t>l’épidémie</a:t>
            </a:r>
            <a:r>
              <a:rPr lang="en-US" altLang="en-US" dirty="0"/>
              <a:t> de fièvres </a:t>
            </a:r>
            <a:r>
              <a:rPr lang="en-US" altLang="en-US" dirty="0" err="1"/>
              <a:t>hémorragiques</a:t>
            </a:r>
            <a:r>
              <a:rPr lang="en-US" altLang="en-US" dirty="0"/>
              <a:t> à virus Ebola et Marburg. </a:t>
            </a:r>
            <a:r>
              <a:rPr lang="en-US" altLang="en-US" dirty="0" err="1"/>
              <a:t>L’engagement</a:t>
            </a:r>
            <a:r>
              <a:rPr lang="en-US" altLang="en-US" dirty="0"/>
              <a:t> communautaire (implications personnelles et sociales) ne date pas </a:t>
            </a:r>
            <a:r>
              <a:rPr lang="en-US" altLang="en-US" dirty="0" err="1"/>
              <a:t>d’aujourd’hui</a:t>
            </a:r>
            <a:r>
              <a:rPr lang="en-US" altLang="en-US" dirty="0"/>
              <a:t>. Ce qui est nouveau, </a:t>
            </a:r>
            <a:r>
              <a:rPr lang="en-US" altLang="en-US" dirty="0" err="1"/>
              <a:t>c’est</a:t>
            </a:r>
            <a:r>
              <a:rPr lang="en-US" altLang="en-US" dirty="0"/>
              <a:t> la reconnaissance de plus en plus courante de son importance pour assurer une bonne intervention.</a:t>
            </a:r>
            <a:endParaRPr lang="fr-FR" altLang="en-US" dirty="0">
              <a:ea typeface="SimSun" pitchFamily="2" charset="-122"/>
              <a:cs typeface="Arial" pitchFamily="34" charset="0"/>
            </a:endParaRPr>
          </a:p>
        </p:txBody>
      </p:sp>
      <p:sp>
        <p:nvSpPr>
          <p:cNvPr id="64517" name="Date Placeholder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spcBef>
                <a:spcPct val="30000"/>
              </a:spcBef>
              <a:defRPr sz="1200">
                <a:solidFill>
                  <a:schemeClr val="tx1"/>
                </a:solidFill>
                <a:latin typeface="Calibri" pitchFamily="34" charset="0"/>
              </a:defRPr>
            </a:lvl1pPr>
            <a:lvl2pPr marL="742950" indent="-285750" defTabSz="920750" eaLnBrk="0" hangingPunct="0">
              <a:spcBef>
                <a:spcPct val="30000"/>
              </a:spcBef>
              <a:defRPr sz="1200">
                <a:solidFill>
                  <a:schemeClr val="tx1"/>
                </a:solidFill>
                <a:latin typeface="Calibri" pitchFamily="34" charset="0"/>
              </a:defRPr>
            </a:lvl2pPr>
            <a:lvl3pPr marL="1143000" indent="-228600" defTabSz="920750" eaLnBrk="0" hangingPunct="0">
              <a:spcBef>
                <a:spcPct val="30000"/>
              </a:spcBef>
              <a:defRPr sz="1200">
                <a:solidFill>
                  <a:schemeClr val="tx1"/>
                </a:solidFill>
                <a:latin typeface="Calibri" pitchFamily="34" charset="0"/>
              </a:defRPr>
            </a:lvl3pPr>
            <a:lvl4pPr marL="1600200" indent="-228600" defTabSz="920750" eaLnBrk="0" hangingPunct="0">
              <a:spcBef>
                <a:spcPct val="30000"/>
              </a:spcBef>
              <a:defRPr sz="1200">
                <a:solidFill>
                  <a:schemeClr val="tx1"/>
                </a:solidFill>
                <a:latin typeface="Calibri" pitchFamily="34" charset="0"/>
              </a:defRPr>
            </a:lvl4pPr>
            <a:lvl5pPr marL="2057400" indent="-228600" defTabSz="920750" eaLnBrk="0" hangingPunct="0">
              <a:spcBef>
                <a:spcPct val="30000"/>
              </a:spcBef>
              <a:defRPr sz="1200">
                <a:solidFill>
                  <a:schemeClr val="tx1"/>
                </a:solidFill>
                <a:latin typeface="Calibri" pitchFamily="34" charset="0"/>
              </a:defRPr>
            </a:lvl5pPr>
            <a:lvl6pPr marL="2514600" indent="-228600" defTabSz="920750" eaLnBrk="0" fontAlgn="base" hangingPunct="0">
              <a:spcBef>
                <a:spcPct val="30000"/>
              </a:spcBef>
              <a:spcAft>
                <a:spcPct val="0"/>
              </a:spcAft>
              <a:defRPr sz="1200">
                <a:solidFill>
                  <a:schemeClr val="tx1"/>
                </a:solidFill>
                <a:latin typeface="Calibri" pitchFamily="34" charset="0"/>
              </a:defRPr>
            </a:lvl6pPr>
            <a:lvl7pPr marL="2971800" indent="-228600" defTabSz="920750" eaLnBrk="0" fontAlgn="base" hangingPunct="0">
              <a:spcBef>
                <a:spcPct val="30000"/>
              </a:spcBef>
              <a:spcAft>
                <a:spcPct val="0"/>
              </a:spcAft>
              <a:defRPr sz="1200">
                <a:solidFill>
                  <a:schemeClr val="tx1"/>
                </a:solidFill>
                <a:latin typeface="Calibri" pitchFamily="34" charset="0"/>
              </a:defRPr>
            </a:lvl7pPr>
            <a:lvl8pPr marL="3429000" indent="-228600" defTabSz="920750" eaLnBrk="0" fontAlgn="base" hangingPunct="0">
              <a:spcBef>
                <a:spcPct val="30000"/>
              </a:spcBef>
              <a:spcAft>
                <a:spcPct val="0"/>
              </a:spcAft>
              <a:defRPr sz="1200">
                <a:solidFill>
                  <a:schemeClr val="tx1"/>
                </a:solidFill>
                <a:latin typeface="Calibri" pitchFamily="34" charset="0"/>
              </a:defRPr>
            </a:lvl8pPr>
            <a:lvl9pPr marL="3886200" indent="-228600" defTabSz="92075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B96F6C5-08CE-4B5C-9917-E8621E17F466}" type="datetime1">
              <a:rPr lang="fr-FR" altLang="en-US" smtClean="0">
                <a:solidFill>
                  <a:srgbClr val="000000"/>
                </a:solidFill>
                <a:latin typeface="Times New Roman" pitchFamily="18" charset="0"/>
              </a:rPr>
              <a:pPr eaLnBrk="1" hangingPunct="1">
                <a:spcBef>
                  <a:spcPct val="0"/>
                </a:spcBef>
              </a:pPr>
              <a:t>13/06/2018</a:t>
            </a:fld>
            <a:endParaRPr lang="en-GB" altLang="en-US">
              <a:solidFill>
                <a:srgbClr val="000000"/>
              </a:solidFill>
              <a:latin typeface="Times New Roman" pitchFamily="18" charset="0"/>
            </a:endParaRPr>
          </a:p>
        </p:txBody>
      </p:sp>
    </p:spTree>
    <p:extLst>
      <p:ext uri="{BB962C8B-B14F-4D97-AF65-F5344CB8AC3E}">
        <p14:creationId xmlns:p14="http://schemas.microsoft.com/office/powerpoint/2010/main" val="2863389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t>
            </a:r>
            <a:r>
              <a:rPr lang="en-GB" baseline="0" dirty="0"/>
              <a:t> récit peut être suivi par un temps bref de questions et de réponses. Par exemple :</a:t>
            </a:r>
          </a:p>
          <a:p>
            <a:r>
              <a:rPr lang="en-GB" baseline="0" dirty="0"/>
              <a:t>Que nous indique ce récit sur nos a priori, nos préjugés ?</a:t>
            </a:r>
          </a:p>
          <a:p>
            <a:r>
              <a:rPr lang="en-GB" baseline="0" dirty="0"/>
              <a:t>Comment avez-vous trouvé la bonne réponse ?</a:t>
            </a:r>
          </a:p>
          <a:p>
            <a:endParaRPr lang="en-GB" baseline="0" dirty="0"/>
          </a:p>
          <a:p>
            <a:r>
              <a:rPr lang="en-GB" baseline="0" dirty="0"/>
              <a:t>Temps pour un court récit et des Q/R – 5 min</a:t>
            </a:r>
          </a:p>
          <a:p>
            <a:r>
              <a:rPr lang="en-GB" baseline="0" dirty="0"/>
              <a:t>Temps de réflexion – 5 min</a:t>
            </a:r>
          </a:p>
          <a:p>
            <a:r>
              <a:rPr lang="en-GB" baseline="0" dirty="0"/>
              <a:t>Note :</a:t>
            </a:r>
          </a:p>
          <a:p>
            <a:r>
              <a:rPr lang="en-GB" baseline="0" dirty="0" err="1"/>
              <a:t>Écrivez</a:t>
            </a:r>
            <a:r>
              <a:rPr lang="en-GB" baseline="0" dirty="0"/>
              <a:t> </a:t>
            </a:r>
            <a:r>
              <a:rPr lang="en-GB" baseline="0" dirty="0" err="1"/>
              <a:t>si</a:t>
            </a:r>
            <a:r>
              <a:rPr lang="en-GB" baseline="0" dirty="0"/>
              <a:t> possible les principales observations au tableau (</a:t>
            </a:r>
            <a:r>
              <a:rPr lang="en-GB" baseline="0" dirty="0" err="1"/>
              <a:t>c’est</a:t>
            </a:r>
            <a:r>
              <a:rPr lang="en-GB" baseline="0" dirty="0"/>
              <a:t> un bon moyen pour faire retenir les messages importants plus tard).</a:t>
            </a:r>
            <a:endParaRPr lang="en-GB" dirty="0"/>
          </a:p>
          <a:p>
            <a:endParaRPr lang="en-GB" baseline="0" dirty="0"/>
          </a:p>
          <a:p>
            <a:endParaRPr lang="en-GB" baseline="0" dirty="0"/>
          </a:p>
          <a:p>
            <a:r>
              <a:rPr lang="en-GB" baseline="0" dirty="0"/>
              <a:t>(</a:t>
            </a:r>
            <a:r>
              <a:rPr lang="en-GB" baseline="0" dirty="0" err="1"/>
              <a:t>c’est</a:t>
            </a:r>
            <a:r>
              <a:rPr lang="en-GB" baseline="0" dirty="0"/>
              <a:t> un bon moyen pour faire retenir les messages importants plus tard)</a:t>
            </a:r>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3</a:t>
            </a:fld>
            <a:endParaRPr lang="en-US" altLang="en-US"/>
          </a:p>
        </p:txBody>
      </p:sp>
    </p:spTree>
    <p:extLst>
      <p:ext uri="{BB962C8B-B14F-4D97-AF65-F5344CB8AC3E}">
        <p14:creationId xmlns:p14="http://schemas.microsoft.com/office/powerpoint/2010/main" val="404833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a:t>
            </a:r>
            <a:r>
              <a:rPr lang="en-GB" baseline="0" dirty="0"/>
              <a:t> </a:t>
            </a:r>
          </a:p>
          <a:p>
            <a:pPr marL="228600" indent="-228600">
              <a:buAutoNum type="alphaLcPeriod"/>
            </a:pPr>
            <a:r>
              <a:rPr lang="en-GB" baseline="0" dirty="0"/>
              <a:t>En fonction du temps disponible, il est possible de passer cette activité pédagogique bien que cela risque de porter préjudice aux points de </a:t>
            </a:r>
            <a:r>
              <a:rPr lang="en-GB" baseline="0" dirty="0" err="1"/>
              <a:t>vue</a:t>
            </a:r>
            <a:r>
              <a:rPr lang="en-GB" baseline="0" dirty="0"/>
              <a:t> / analyses / observations des exercices suivants.</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4</a:t>
            </a:fld>
            <a:endParaRPr lang="en-US" altLang="en-US"/>
          </a:p>
        </p:txBody>
      </p:sp>
    </p:spTree>
    <p:extLst>
      <p:ext uri="{BB962C8B-B14F-4D97-AF65-F5344CB8AC3E}">
        <p14:creationId xmlns:p14="http://schemas.microsoft.com/office/powerpoint/2010/main" val="1478957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5</a:t>
            </a:fld>
            <a:endParaRPr lang="en-US" altLang="en-US"/>
          </a:p>
        </p:txBody>
      </p:sp>
    </p:spTree>
    <p:extLst>
      <p:ext uri="{BB962C8B-B14F-4D97-AF65-F5344CB8AC3E}">
        <p14:creationId xmlns:p14="http://schemas.microsoft.com/office/powerpoint/2010/main" val="2973774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L’</a:t>
            </a:r>
            <a:r>
              <a:rPr lang="en-GB" baseline="0" dirty="0" err="1"/>
              <a:t>activité</a:t>
            </a:r>
            <a:r>
              <a:rPr lang="en-GB" baseline="0" dirty="0"/>
              <a:t> peut être suivie par un temps bref de questions et réponses. Par exemple :</a:t>
            </a:r>
          </a:p>
          <a:p>
            <a:r>
              <a:rPr lang="en-GB" baseline="0" dirty="0"/>
              <a:t>À quel point les biens (culturels) que vous avez identifiés chez les autres membres du groupe sont-ils similaires ?</a:t>
            </a:r>
          </a:p>
          <a:p>
            <a:r>
              <a:rPr lang="en-GB" baseline="0" dirty="0"/>
              <a:t>À quel point sont-ils différents ?</a:t>
            </a:r>
          </a:p>
          <a:p>
            <a:r>
              <a:rPr lang="en-GB" baseline="0" dirty="0"/>
              <a:t>POURQUOI ?</a:t>
            </a:r>
          </a:p>
          <a:p>
            <a:endParaRPr lang="en-GB" dirty="0"/>
          </a:p>
          <a:p>
            <a:r>
              <a:rPr lang="en-GB" baseline="0" dirty="0"/>
              <a:t>Temps </a:t>
            </a:r>
            <a:r>
              <a:rPr lang="en-GB" baseline="0" dirty="0" err="1"/>
              <a:t>d’exercice</a:t>
            </a:r>
            <a:r>
              <a:rPr lang="en-GB" baseline="0" dirty="0"/>
              <a:t> – 15 min</a:t>
            </a:r>
          </a:p>
          <a:p>
            <a:r>
              <a:rPr lang="en-GB" baseline="0" dirty="0"/>
              <a:t>Temps de réflexion – 10 min</a:t>
            </a:r>
          </a:p>
          <a:p>
            <a:endParaRPr lang="en-GB" dirty="0"/>
          </a:p>
          <a:p>
            <a:r>
              <a:rPr lang="en-GB" dirty="0"/>
              <a:t>NOTE :</a:t>
            </a:r>
            <a:r>
              <a:rPr lang="en-GB" baseline="0" dirty="0"/>
              <a:t> </a:t>
            </a:r>
          </a:p>
          <a:p>
            <a:pPr marL="228600" indent="-228600">
              <a:buAutoNum type="alphaLcPeriod"/>
            </a:pPr>
            <a:r>
              <a:rPr lang="en-GB" baseline="0" dirty="0"/>
              <a:t>En fonction du temps disponible, il est possible de passer cette activité pédagogique bien que cela risque de porter préjudice aux points de </a:t>
            </a:r>
            <a:r>
              <a:rPr lang="en-GB" baseline="0" dirty="0" err="1"/>
              <a:t>vue</a:t>
            </a:r>
            <a:r>
              <a:rPr lang="en-GB" baseline="0" dirty="0"/>
              <a:t> / analyses / observations des exercices suivants.</a:t>
            </a:r>
          </a:p>
          <a:p>
            <a:pPr marL="228600" indent="-228600">
              <a:buAutoNum type="alphaLcPeriod"/>
            </a:pPr>
            <a:r>
              <a:rPr lang="en-GB" baseline="0" dirty="0" err="1"/>
              <a:t>L’autre</a:t>
            </a:r>
            <a:r>
              <a:rPr lang="en-GB" baseline="0" dirty="0"/>
              <a:t> activité possible est celle de </a:t>
            </a:r>
            <a:r>
              <a:rPr lang="en-GB" baseline="0" dirty="0" err="1"/>
              <a:t>l’abri</a:t>
            </a:r>
            <a:r>
              <a:rPr lang="en-GB" baseline="0" dirty="0"/>
              <a:t> anti-bombes (</a:t>
            </a:r>
            <a:r>
              <a:rPr lang="en-GB" baseline="0" dirty="0" err="1"/>
              <a:t>voir</a:t>
            </a:r>
            <a:r>
              <a:rPr lang="en-GB" baseline="0" dirty="0"/>
              <a:t> </a:t>
            </a:r>
            <a:r>
              <a:rPr lang="en-GB" baseline="0" dirty="0" err="1"/>
              <a:t>l’autre</a:t>
            </a:r>
            <a:r>
              <a:rPr lang="en-GB" baseline="0" dirty="0"/>
              <a:t> PowerPoint), à faire de préférence dans les pays qui ne sont pas en guerre ou qui ne présentent pas de risque de catastrophe nucléaire.</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6</a:t>
            </a:fld>
            <a:endParaRPr lang="en-US" altLang="en-US"/>
          </a:p>
        </p:txBody>
      </p:sp>
    </p:spTree>
    <p:extLst>
      <p:ext uri="{BB962C8B-B14F-4D97-AF65-F5344CB8AC3E}">
        <p14:creationId xmlns:p14="http://schemas.microsoft.com/office/powerpoint/2010/main" val="1425368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À</a:t>
            </a:r>
            <a:r>
              <a:rPr lang="en-GB" baseline="0" dirty="0"/>
              <a:t> quand remonte votre dernière dispute avec une autre personne ?</a:t>
            </a:r>
          </a:p>
          <a:p>
            <a:r>
              <a:rPr lang="en-GB" baseline="0" dirty="0"/>
              <a:t>Quelle en était la cause ?</a:t>
            </a:r>
          </a:p>
          <a:p>
            <a:r>
              <a:rPr lang="en-GB" baseline="0" dirty="0"/>
              <a:t>Pourquoi ?</a:t>
            </a:r>
          </a:p>
          <a:p>
            <a:endParaRPr lang="en-GB" baseline="0" dirty="0"/>
          </a:p>
          <a:p>
            <a:r>
              <a:rPr lang="en-GB" baseline="0" dirty="0"/>
              <a:t>Note :</a:t>
            </a:r>
          </a:p>
          <a:p>
            <a:r>
              <a:rPr lang="en-GB" baseline="0" dirty="0"/>
              <a:t>Prévoyez du temps pour que les participants partagent leurs expériences et </a:t>
            </a:r>
            <a:r>
              <a:rPr lang="en-GB" baseline="0" dirty="0" err="1"/>
              <a:t>notez</a:t>
            </a:r>
            <a:r>
              <a:rPr lang="en-GB" baseline="0" dirty="0"/>
              <a:t>-les </a:t>
            </a:r>
            <a:r>
              <a:rPr lang="en-GB" baseline="0" dirty="0" err="1"/>
              <a:t>si</a:t>
            </a:r>
            <a:r>
              <a:rPr lang="en-GB" baseline="0" dirty="0"/>
              <a:t> possible au tableau (</a:t>
            </a:r>
            <a:r>
              <a:rPr lang="en-GB" baseline="0" dirty="0" err="1"/>
              <a:t>c’est</a:t>
            </a:r>
            <a:r>
              <a:rPr lang="en-GB" baseline="0" dirty="0"/>
              <a:t> un bon moyen pour faire retenir les messages importants plus tard).</a:t>
            </a:r>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7</a:t>
            </a:fld>
            <a:endParaRPr lang="en-US" altLang="en-US"/>
          </a:p>
        </p:txBody>
      </p:sp>
    </p:spTree>
    <p:extLst>
      <p:ext uri="{BB962C8B-B14F-4D97-AF65-F5344CB8AC3E}">
        <p14:creationId xmlns:p14="http://schemas.microsoft.com/office/powerpoint/2010/main" val="863638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a:t>
            </a:r>
          </a:p>
          <a:p>
            <a:endParaRPr lang="en-GB" dirty="0"/>
          </a:p>
          <a:p>
            <a:r>
              <a:rPr lang="en-GB" dirty="0"/>
              <a:t>Pouvez-vous</a:t>
            </a:r>
            <a:r>
              <a:rPr lang="en-GB" baseline="0" dirty="0"/>
              <a:t> nous indiquer la première chose qui vous vient </a:t>
            </a:r>
            <a:r>
              <a:rPr lang="en-GB" baseline="0"/>
              <a:t>à l’esprit </a:t>
            </a:r>
            <a:r>
              <a:rPr lang="en-GB" baseline="0" dirty="0"/>
              <a:t>à la vue de cette image ?</a:t>
            </a:r>
          </a:p>
          <a:p>
            <a:endParaRPr lang="en-GB" baseline="0" dirty="0"/>
          </a:p>
          <a:p>
            <a:r>
              <a:rPr lang="en-GB" baseline="0" dirty="0"/>
              <a:t>Les réponses peuvent être communauté en colère, mobilisation, refus de coopérer.</a:t>
            </a:r>
          </a:p>
          <a:p>
            <a:r>
              <a:rPr lang="en-GB" baseline="0" dirty="0"/>
              <a:t>Avez-vous déjà réalisé que dans de nombreuses circonstances, nous sommes responsables de ce que nous appelons la « résistance de la communauté » ?</a:t>
            </a:r>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8</a:t>
            </a:fld>
            <a:endParaRPr lang="en-US" altLang="en-US"/>
          </a:p>
        </p:txBody>
      </p:sp>
    </p:spTree>
    <p:extLst>
      <p:ext uri="{BB962C8B-B14F-4D97-AF65-F5344CB8AC3E}">
        <p14:creationId xmlns:p14="http://schemas.microsoft.com/office/powerpoint/2010/main" val="1950590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Notes :</a:t>
            </a:r>
          </a:p>
          <a:p>
            <a:endParaRPr lang="en-GB" dirty="0"/>
          </a:p>
          <a:p>
            <a:r>
              <a:rPr lang="en-GB" dirty="0" err="1"/>
              <a:t>Discutez</a:t>
            </a:r>
            <a:r>
              <a:rPr lang="en-GB" dirty="0"/>
              <a:t> avec</a:t>
            </a:r>
            <a:r>
              <a:rPr lang="en-GB" baseline="0" dirty="0"/>
              <a:t> </a:t>
            </a:r>
            <a:r>
              <a:rPr lang="en-GB" dirty="0" err="1"/>
              <a:t>votre</a:t>
            </a:r>
            <a:r>
              <a:rPr lang="en-GB" dirty="0"/>
              <a:t> </a:t>
            </a:r>
            <a:r>
              <a:rPr lang="en-GB" dirty="0" err="1"/>
              <a:t>groupe</a:t>
            </a:r>
            <a:r>
              <a:rPr lang="en-GB" dirty="0"/>
              <a:t> </a:t>
            </a:r>
            <a:r>
              <a:rPr lang="en-GB" dirty="0" err="1"/>
              <a:t>d’une</a:t>
            </a:r>
            <a:r>
              <a:rPr lang="en-GB" dirty="0"/>
              <a:t> situation </a:t>
            </a:r>
            <a:r>
              <a:rPr lang="en-GB" dirty="0" err="1"/>
              <a:t>dans</a:t>
            </a:r>
            <a:r>
              <a:rPr lang="en-GB" dirty="0"/>
              <a:t> </a:t>
            </a:r>
            <a:r>
              <a:rPr lang="en-GB" dirty="0" err="1"/>
              <a:t>laquelle</a:t>
            </a:r>
            <a:r>
              <a:rPr lang="en-GB" dirty="0"/>
              <a:t> vous vous êtes senti offensé par les </a:t>
            </a:r>
            <a:r>
              <a:rPr lang="en-GB" dirty="0" err="1"/>
              <a:t>actes</a:t>
            </a:r>
            <a:r>
              <a:rPr lang="en-GB" dirty="0"/>
              <a:t> </a:t>
            </a:r>
            <a:r>
              <a:rPr lang="en-GB" dirty="0" err="1"/>
              <a:t>d’une</a:t>
            </a:r>
            <a:r>
              <a:rPr lang="en-GB" dirty="0"/>
              <a:t> autre personne (</a:t>
            </a:r>
            <a:r>
              <a:rPr lang="en-GB" dirty="0" err="1"/>
              <a:t>vos</a:t>
            </a:r>
            <a:r>
              <a:rPr lang="en-GB" dirty="0"/>
              <a:t> </a:t>
            </a:r>
            <a:r>
              <a:rPr lang="en-GB" dirty="0" err="1"/>
              <a:t>croyances</a:t>
            </a:r>
            <a:r>
              <a:rPr lang="en-GB" baseline="0" dirty="0"/>
              <a:t> </a:t>
            </a:r>
            <a:r>
              <a:rPr lang="en-GB" baseline="0" dirty="0" err="1"/>
              <a:t>ou</a:t>
            </a:r>
            <a:r>
              <a:rPr lang="en-GB" dirty="0"/>
              <a:t> </a:t>
            </a:r>
            <a:r>
              <a:rPr lang="en-GB" dirty="0" err="1"/>
              <a:t>coutumes</a:t>
            </a:r>
            <a:r>
              <a:rPr lang="en-GB" dirty="0"/>
              <a:t> </a:t>
            </a:r>
            <a:r>
              <a:rPr lang="en-GB" dirty="0" err="1"/>
              <a:t>n’ont</a:t>
            </a:r>
            <a:r>
              <a:rPr lang="en-GB" dirty="0"/>
              <a:t> pas été respectées).</a:t>
            </a:r>
          </a:p>
          <a:p>
            <a:pPr lvl="1"/>
            <a:r>
              <a:rPr lang="en-GB" dirty="0"/>
              <a:t>Comment vous sentiez-vous ?</a:t>
            </a:r>
          </a:p>
          <a:p>
            <a:pPr lvl="1"/>
            <a:r>
              <a:rPr lang="en-GB" dirty="0" err="1"/>
              <a:t>Qu’avez-vous</a:t>
            </a:r>
            <a:r>
              <a:rPr lang="en-GB" dirty="0"/>
              <a:t> fait ?</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B23E70D5-5F8E-439C-949D-02C69720705A}" type="slidenum">
              <a:rPr lang="en-US" altLang="en-US" smtClean="0"/>
              <a:pPr>
                <a:defRPr/>
              </a:pPr>
              <a:t>9</a:t>
            </a:fld>
            <a:endParaRPr lang="en-US" altLang="en-US"/>
          </a:p>
        </p:txBody>
      </p:sp>
    </p:spTree>
    <p:extLst>
      <p:ext uri="{BB962C8B-B14F-4D97-AF65-F5344CB8AC3E}">
        <p14:creationId xmlns:p14="http://schemas.microsoft.com/office/powerpoint/2010/main" val="1102533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653279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08413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56060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010854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970897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28297763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29634195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288381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557096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2007975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88338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7885416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2555713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73434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3384646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32650484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95B7A51-CAEA-453E-9890-D9D6A37E7D0E}"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059105-9455-4492-8D1F-22C903079698}" type="slidenum">
              <a:rPr lang="en-GB" smtClean="0"/>
              <a:pPr/>
              <a:t>‹#›</a:t>
            </a:fld>
            <a:endParaRPr lang="en-GB"/>
          </a:p>
        </p:txBody>
      </p:sp>
    </p:spTree>
    <p:extLst>
      <p:ext uri="{BB962C8B-B14F-4D97-AF65-F5344CB8AC3E}">
        <p14:creationId xmlns:p14="http://schemas.microsoft.com/office/powerpoint/2010/main" val="940428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814346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774220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415376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44679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745116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963868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135042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61536560"/>
      </p:ext>
    </p:extLst>
  </p:cSld>
  <p:clrMap bg1="lt1" tx1="dk1" bg2="lt2" tx2="dk2" accent1="accent1" accent2="accent2" accent3="accent3" accent4="accent4" accent5="accent5" accent6="accent6" hlink="hlink" folHlink="folHlink"/>
  <p:sldLayoutIdLst>
    <p:sldLayoutId id="2147484435"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 id="2147484446" r:id="rId12"/>
    <p:sldLayoutId id="2147484447"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B7A51-CAEA-453E-9890-D9D6A37E7D0E}"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59105-9455-4492-8D1F-22C903079698}" type="slidenum">
              <a:rPr lang="en-GB" smtClean="0"/>
              <a:pPr/>
              <a:t>‹#›</a:t>
            </a:fld>
            <a:endParaRPr lang="en-GB"/>
          </a:p>
        </p:txBody>
      </p:sp>
    </p:spTree>
    <p:extLst>
      <p:ext uri="{BB962C8B-B14F-4D97-AF65-F5344CB8AC3E}">
        <p14:creationId xmlns:p14="http://schemas.microsoft.com/office/powerpoint/2010/main" val="1441738986"/>
      </p:ext>
    </p:extLst>
  </p:cSld>
  <p:clrMap bg1="lt1" tx1="dk1" bg2="lt2" tx2="dk2" accent1="accent1" accent2="accent2" accent3="accent3" accent4="accent4" accent5="accent5" accent6="accent6" hlink="hlink" folHlink="folHlink"/>
  <p:sldLayoutIdLst>
    <p:sldLayoutId id="2147484449" r:id="rId1"/>
    <p:sldLayoutId id="2147484450" r:id="rId2"/>
    <p:sldLayoutId id="2147484451" r:id="rId3"/>
    <p:sldLayoutId id="2147484452" r:id="rId4"/>
    <p:sldLayoutId id="2147484453" r:id="rId5"/>
    <p:sldLayoutId id="2147484454" r:id="rId6"/>
    <p:sldLayoutId id="2147484455" r:id="rId7"/>
    <p:sldLayoutId id="2147484456" r:id="rId8"/>
    <p:sldLayoutId id="2147484457" r:id="rId9"/>
    <p:sldLayoutId id="2147484458" r:id="rId10"/>
    <p:sldLayoutId id="21474844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itle 1"/>
          <p:cNvSpPr>
            <a:spLocks noGrp="1"/>
          </p:cNvSpPr>
          <p:nvPr>
            <p:ph type="ctrTitle" idx="4294967295"/>
          </p:nvPr>
        </p:nvSpPr>
        <p:spPr>
          <a:xfrm>
            <a:off x="76200" y="4930775"/>
            <a:ext cx="9067800" cy="860425"/>
          </a:xfrm>
        </p:spPr>
        <p:txBody>
          <a:bodyPr>
            <a:noAutofit/>
          </a:bodyPr>
          <a:lstStyle/>
          <a:p>
            <a:pPr algn="l" eaLnBrk="1" hangingPunct="1"/>
            <a:r>
              <a:rPr lang="en-GB" altLang="en-US" sz="3200" b="1" dirty="0">
                <a:solidFill>
                  <a:srgbClr val="002060"/>
                </a:solidFill>
              </a:rPr>
              <a:t>B8.1 Mobilisation sociale et engagement communautaire</a:t>
            </a:r>
            <a:endParaRPr lang="en-US" altLang="en-US" sz="3200" dirty="0">
              <a:solidFill>
                <a:srgbClr val="002060"/>
              </a:solidFill>
            </a:endParaRPr>
          </a:p>
        </p:txBody>
      </p:sp>
      <p:sp>
        <p:nvSpPr>
          <p:cNvPr id="5125" name="Title 1"/>
          <p:cNvSpPr txBox="1">
            <a:spLocks/>
          </p:cNvSpPr>
          <p:nvPr/>
        </p:nvSpPr>
        <p:spPr bwMode="auto">
          <a:xfrm>
            <a:off x="2057400" y="48696"/>
            <a:ext cx="709900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r" eaLnBrk="1" hangingPunct="1">
              <a:spcBef>
                <a:spcPct val="0"/>
              </a:spcBef>
              <a:buFontTx/>
              <a:buNone/>
            </a:pPr>
            <a:r>
              <a:rPr lang="en-US" altLang="en-US" sz="3600" b="1" dirty="0">
                <a:solidFill>
                  <a:srgbClr val="0070C0"/>
                </a:solidFill>
              </a:rPr>
              <a:t>Formation</a:t>
            </a:r>
            <a:r>
              <a:rPr lang="en-US" altLang="en-US" sz="3600" b="1" dirty="0">
                <a:solidFill>
                  <a:srgbClr val="002060"/>
                </a:solidFill>
              </a:rPr>
              <a:t> </a:t>
            </a:r>
            <a:r>
              <a:rPr lang="en-US" altLang="en-US" sz="3600" b="1" dirty="0">
                <a:solidFill>
                  <a:srgbClr val="0070C0"/>
                </a:solidFill>
              </a:rPr>
              <a:t>des</a:t>
            </a:r>
            <a:r>
              <a:rPr lang="en-US" altLang="en-US" sz="3600" b="1" dirty="0">
                <a:solidFill>
                  <a:srgbClr val="002060"/>
                </a:solidFill>
              </a:rPr>
              <a:t> </a:t>
            </a:r>
          </a:p>
          <a:p>
            <a:pPr algn="r" eaLnBrk="1" hangingPunct="1">
              <a:spcBef>
                <a:spcPct val="0"/>
              </a:spcBef>
              <a:buFontTx/>
              <a:buNone/>
            </a:pPr>
            <a:r>
              <a:rPr lang="en-US" altLang="en-US" sz="3600" b="1" dirty="0" err="1">
                <a:solidFill>
                  <a:srgbClr val="002060"/>
                </a:solidFill>
              </a:rPr>
              <a:t>Équipes</a:t>
            </a:r>
            <a:r>
              <a:rPr lang="en-US" altLang="en-US" sz="3600" b="1" dirty="0">
                <a:solidFill>
                  <a:srgbClr val="002060"/>
                </a:solidFill>
              </a:rPr>
              <a:t> </a:t>
            </a:r>
            <a:r>
              <a:rPr lang="en-US" altLang="en-US" sz="3600" b="1" dirty="0" err="1">
                <a:solidFill>
                  <a:srgbClr val="002060"/>
                </a:solidFill>
              </a:rPr>
              <a:t>d’Intervention</a:t>
            </a:r>
            <a:r>
              <a:rPr lang="en-US" altLang="en-US" sz="3600" b="1" dirty="0">
                <a:solidFill>
                  <a:srgbClr val="002060"/>
                </a:solidFill>
              </a:rPr>
              <a:t> </a:t>
            </a:r>
            <a:r>
              <a:rPr lang="en-US" altLang="en-US" sz="3600" b="1" dirty="0" err="1">
                <a:solidFill>
                  <a:srgbClr val="002060"/>
                </a:solidFill>
              </a:rPr>
              <a:t>Rapide</a:t>
            </a:r>
            <a:endParaRPr lang="en-US" altLang="en-US" sz="3600" b="1" dirty="0">
              <a:solidFill>
                <a:srgbClr val="002060"/>
              </a:solidFill>
            </a:endParaRPr>
          </a:p>
        </p:txBody>
      </p:sp>
      <p:sp>
        <p:nvSpPr>
          <p:cNvPr id="2" name="TextBox 1">
            <a:extLst>
              <a:ext uri="{FF2B5EF4-FFF2-40B4-BE49-F238E27FC236}">
                <a16:creationId xmlns:a16="http://schemas.microsoft.com/office/drawing/2014/main" id="{9BAD660E-17FC-42F0-9278-505119A5DEE4}"/>
              </a:ext>
            </a:extLst>
          </p:cNvPr>
          <p:cNvSpPr txBox="1"/>
          <p:nvPr/>
        </p:nvSpPr>
        <p:spPr>
          <a:xfrm>
            <a:off x="76200" y="6474023"/>
            <a:ext cx="1766830" cy="307777"/>
          </a:xfrm>
          <a:prstGeom prst="rect">
            <a:avLst/>
          </a:prstGeom>
          <a:noFill/>
        </p:spPr>
        <p:txBody>
          <a:bodyPr wrap="none" rtlCol="0">
            <a:spAutoFit/>
          </a:bodyPr>
          <a:lstStyle/>
          <a:p>
            <a:r>
              <a:rPr lang="fr-FR" sz="1400" dirty="0">
                <a:solidFill>
                  <a:srgbClr val="002060"/>
                </a:solidFill>
              </a:rPr>
              <a:t>Mise à jour: mai 2016</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GB" sz="4000" b="1" dirty="0">
                <a:solidFill>
                  <a:srgbClr val="002060"/>
                </a:solidFill>
              </a:rPr>
              <a:t>Que feriez-vous si...</a:t>
            </a:r>
          </a:p>
        </p:txBody>
      </p:sp>
      <p:sp>
        <p:nvSpPr>
          <p:cNvPr id="3" name="Content Placeholder 2"/>
          <p:cNvSpPr>
            <a:spLocks noGrp="1"/>
          </p:cNvSpPr>
          <p:nvPr>
            <p:ph idx="1"/>
          </p:nvPr>
        </p:nvSpPr>
        <p:spPr>
          <a:xfrm>
            <a:off x="228600" y="1295400"/>
            <a:ext cx="8915400" cy="4525963"/>
          </a:xfrm>
        </p:spPr>
        <p:txBody>
          <a:bodyPr/>
          <a:lstStyle/>
          <a:p>
            <a:r>
              <a:rPr lang="en-GB" sz="2800" dirty="0"/>
              <a:t>Vous étiez mis en quarantaine sans nourriture, ni eau ?</a:t>
            </a:r>
          </a:p>
          <a:p>
            <a:r>
              <a:rPr lang="en-GB" sz="2800" dirty="0"/>
              <a:t>Les interventions médicales mises en place </a:t>
            </a:r>
            <a:r>
              <a:rPr lang="en-GB" sz="2800" dirty="0" err="1"/>
              <a:t>vers</a:t>
            </a:r>
            <a:r>
              <a:rPr lang="pl-PL" sz="2800" dirty="0"/>
              <a:t> </a:t>
            </a:r>
            <a:r>
              <a:rPr lang="en-GB" sz="2800" dirty="0"/>
              <a:t>chez vous étaient encadrées par </a:t>
            </a:r>
            <a:r>
              <a:rPr lang="en-GB" sz="2800" dirty="0" err="1"/>
              <a:t>l’armée</a:t>
            </a:r>
            <a:r>
              <a:rPr lang="en-GB" sz="2800" dirty="0"/>
              <a:t>, la</a:t>
            </a:r>
            <a:r>
              <a:rPr lang="pl-PL" sz="2800" dirty="0"/>
              <a:t> </a:t>
            </a:r>
            <a:r>
              <a:rPr lang="en-GB" sz="2800" dirty="0"/>
              <a:t>police ou des agents de sécurité ?</a:t>
            </a:r>
          </a:p>
          <a:p>
            <a:r>
              <a:rPr lang="en-GB" sz="2800" dirty="0"/>
              <a:t>On vous </a:t>
            </a:r>
            <a:r>
              <a:rPr lang="en-GB" sz="2800" dirty="0" err="1"/>
              <a:t>informe</a:t>
            </a:r>
            <a:r>
              <a:rPr lang="en-GB" sz="2800" dirty="0"/>
              <a:t> </a:t>
            </a:r>
            <a:r>
              <a:rPr lang="en-GB" sz="2800" dirty="0" err="1"/>
              <a:t>qu’on</a:t>
            </a:r>
            <a:r>
              <a:rPr lang="en-GB" sz="2800" dirty="0"/>
              <a:t> ne </a:t>
            </a:r>
            <a:r>
              <a:rPr lang="en-GB" sz="2800" dirty="0" err="1"/>
              <a:t>guérit</a:t>
            </a:r>
            <a:r>
              <a:rPr lang="en-GB" sz="2800" dirty="0"/>
              <a:t> pas de </a:t>
            </a:r>
            <a:r>
              <a:rPr lang="en-GB" sz="2800" dirty="0" err="1"/>
              <a:t>l’Ebola</a:t>
            </a:r>
            <a:r>
              <a:rPr lang="en-GB" sz="2800" dirty="0"/>
              <a:t>, mais que vous devez quand même aller à </a:t>
            </a:r>
            <a:r>
              <a:rPr lang="en-GB" sz="2800" dirty="0" err="1"/>
              <a:t>l’hôpital</a:t>
            </a:r>
            <a:r>
              <a:rPr lang="en-GB" sz="2800" dirty="0"/>
              <a:t> ?</a:t>
            </a:r>
          </a:p>
          <a:p>
            <a:r>
              <a:rPr lang="en-GB" sz="2800" dirty="0"/>
              <a:t>Vous étiez en situation </a:t>
            </a:r>
            <a:r>
              <a:rPr lang="en-GB" sz="2800" dirty="0" err="1"/>
              <a:t>d’urgence</a:t>
            </a:r>
            <a:r>
              <a:rPr lang="en-GB" sz="2800" dirty="0"/>
              <a:t> et </a:t>
            </a:r>
            <a:r>
              <a:rPr lang="en-GB" sz="2800" dirty="0" err="1"/>
              <a:t>avez</a:t>
            </a:r>
            <a:r>
              <a:rPr lang="en-GB" sz="2800" dirty="0"/>
              <a:t> </a:t>
            </a:r>
            <a:r>
              <a:rPr lang="en-GB" sz="2800" dirty="0" err="1"/>
              <a:t>appelé</a:t>
            </a:r>
            <a:r>
              <a:rPr lang="pl-PL" sz="2800" dirty="0"/>
              <a:t> </a:t>
            </a:r>
            <a:r>
              <a:rPr lang="en-GB" sz="2800" dirty="0"/>
              <a:t>la ligne </a:t>
            </a:r>
            <a:r>
              <a:rPr lang="en-GB" sz="2800" dirty="0" err="1"/>
              <a:t>téléphonique</a:t>
            </a:r>
            <a:r>
              <a:rPr lang="en-GB" sz="2800" dirty="0"/>
              <a:t> </a:t>
            </a:r>
            <a:r>
              <a:rPr lang="en-GB" sz="2800" dirty="0" err="1"/>
              <a:t>d’urgence</a:t>
            </a:r>
            <a:r>
              <a:rPr lang="en-GB" sz="2800" dirty="0"/>
              <a:t> sans que</a:t>
            </a:r>
            <a:r>
              <a:rPr lang="pl-PL" sz="2800" dirty="0"/>
              <a:t> </a:t>
            </a:r>
            <a:r>
              <a:rPr lang="en-GB" sz="2800" dirty="0" err="1"/>
              <a:t>personne</a:t>
            </a:r>
            <a:r>
              <a:rPr lang="en-GB" sz="2800" dirty="0"/>
              <a:t> ne vous réponde ? </a:t>
            </a:r>
          </a:p>
        </p:txBody>
      </p:sp>
    </p:spTree>
    <p:extLst>
      <p:ext uri="{BB962C8B-B14F-4D97-AF65-F5344CB8AC3E}">
        <p14:creationId xmlns:p14="http://schemas.microsoft.com/office/powerpoint/2010/main" val="2797717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Problèmes récurrents au </a:t>
            </a:r>
            <a:r>
              <a:rPr lang="en-GB" sz="4000" b="1">
                <a:solidFill>
                  <a:srgbClr val="002060"/>
                </a:solidFill>
              </a:rPr>
              <a:t>sein de</a:t>
            </a:r>
            <a:r>
              <a:rPr lang="pl-PL" sz="4000" b="1">
                <a:solidFill>
                  <a:srgbClr val="002060"/>
                </a:solidFill>
              </a:rPr>
              <a:t> </a:t>
            </a:r>
            <a:r>
              <a:rPr lang="en-GB" sz="4000" b="1">
                <a:solidFill>
                  <a:srgbClr val="002060"/>
                </a:solidFill>
              </a:rPr>
              <a:t>la </a:t>
            </a:r>
            <a:r>
              <a:rPr lang="en-GB" sz="4000" b="1" dirty="0">
                <a:solidFill>
                  <a:srgbClr val="002060"/>
                </a:solidFill>
              </a:rPr>
              <a:t>communauté </a:t>
            </a:r>
          </a:p>
        </p:txBody>
      </p:sp>
      <p:sp>
        <p:nvSpPr>
          <p:cNvPr id="3" name="Content Placeholder 2"/>
          <p:cNvSpPr>
            <a:spLocks noGrp="1"/>
          </p:cNvSpPr>
          <p:nvPr>
            <p:ph idx="1"/>
          </p:nvPr>
        </p:nvSpPr>
        <p:spPr>
          <a:xfrm>
            <a:off x="457200" y="1798637"/>
            <a:ext cx="8001000" cy="4525963"/>
          </a:xfrm>
        </p:spPr>
        <p:txBody>
          <a:bodyPr/>
          <a:lstStyle/>
          <a:p>
            <a:r>
              <a:rPr lang="en-GB" dirty="0"/>
              <a:t>Identifiez tous les problèmes possibles qui peuvent survenir au sein de la communauté. </a:t>
            </a:r>
          </a:p>
          <a:p>
            <a:r>
              <a:rPr lang="en-US" dirty="0"/>
              <a:t>Regroupez-les et classez-les par ordre de gravité. </a:t>
            </a:r>
          </a:p>
          <a:p>
            <a:r>
              <a:rPr lang="en-US" dirty="0"/>
              <a:t>Analysez les résultats.</a:t>
            </a:r>
          </a:p>
          <a:p>
            <a:endParaRPr lang="en-GB" dirty="0"/>
          </a:p>
        </p:txBody>
      </p:sp>
    </p:spTree>
    <p:extLst>
      <p:ext uri="{BB962C8B-B14F-4D97-AF65-F5344CB8AC3E}">
        <p14:creationId xmlns:p14="http://schemas.microsoft.com/office/powerpoint/2010/main" val="3082136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stretch>
            <a:fillRect/>
          </a:stretch>
        </p:blipFill>
        <p:spPr>
          <a:xfrm>
            <a:off x="1140660" y="647831"/>
            <a:ext cx="6784140" cy="5178839"/>
          </a:xfrm>
        </p:spPr>
      </p:pic>
    </p:spTree>
    <p:extLst>
      <p:ext uri="{BB962C8B-B14F-4D97-AF65-F5344CB8AC3E}">
        <p14:creationId xmlns:p14="http://schemas.microsoft.com/office/powerpoint/2010/main" val="1279378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stretch>
            <a:fillRect/>
          </a:stretch>
        </p:blipFill>
        <p:spPr>
          <a:xfrm>
            <a:off x="1228038" y="1069117"/>
            <a:ext cx="6696761" cy="4643565"/>
          </a:xfrm>
        </p:spPr>
      </p:pic>
    </p:spTree>
    <p:extLst>
      <p:ext uri="{BB962C8B-B14F-4D97-AF65-F5344CB8AC3E}">
        <p14:creationId xmlns:p14="http://schemas.microsoft.com/office/powerpoint/2010/main" val="3222533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Résistance</a:t>
            </a:r>
          </a:p>
        </p:txBody>
      </p:sp>
      <p:sp>
        <p:nvSpPr>
          <p:cNvPr id="3" name="Content Placeholder 2"/>
          <p:cNvSpPr>
            <a:spLocks noGrp="1"/>
          </p:cNvSpPr>
          <p:nvPr>
            <p:ph idx="1"/>
          </p:nvPr>
        </p:nvSpPr>
        <p:spPr>
          <a:xfrm>
            <a:off x="457200" y="1371600"/>
            <a:ext cx="8229600" cy="4525963"/>
          </a:xfrm>
        </p:spPr>
        <p:txBody>
          <a:bodyPr/>
          <a:lstStyle/>
          <a:p>
            <a:r>
              <a:rPr lang="en-GB" sz="2000" dirty="0"/>
              <a:t>Peut être considérée comme une </a:t>
            </a:r>
            <a:r>
              <a:rPr lang="en-GB" sz="2000" dirty="0" err="1"/>
              <a:t>forme</a:t>
            </a:r>
            <a:r>
              <a:rPr lang="en-GB" sz="2000" dirty="0"/>
              <a:t> </a:t>
            </a:r>
            <a:r>
              <a:rPr lang="en-GB" sz="2000" dirty="0" err="1"/>
              <a:t>d’émancipation</a:t>
            </a:r>
            <a:br>
              <a:rPr lang="pl-PL" sz="2000" dirty="0"/>
            </a:br>
            <a:r>
              <a:rPr lang="en-GB" sz="2000" dirty="0"/>
              <a:t>face à un acte intolérable ou provoquant dû à </a:t>
            </a:r>
            <a:r>
              <a:rPr lang="en-GB" sz="2000" dirty="0" err="1"/>
              <a:t>l’intervention</a:t>
            </a:r>
            <a:r>
              <a:rPr lang="en-GB" sz="2000" dirty="0"/>
              <a:t> (</a:t>
            </a:r>
            <a:r>
              <a:rPr lang="en-GB" sz="2000" dirty="0" err="1"/>
              <a:t>internationale</a:t>
            </a:r>
            <a:r>
              <a:rPr lang="en-GB" sz="2000" dirty="0"/>
              <a:t>/</a:t>
            </a:r>
            <a:r>
              <a:rPr lang="en-GB" sz="2000" dirty="0" err="1"/>
              <a:t>nationale</a:t>
            </a:r>
            <a:r>
              <a:rPr lang="en-GB" sz="2000" dirty="0"/>
              <a:t>)</a:t>
            </a:r>
            <a:r>
              <a:rPr lang="pl-PL" sz="2000" dirty="0"/>
              <a:t>.</a:t>
            </a:r>
            <a:endParaRPr lang="en-GB" sz="2000" dirty="0"/>
          </a:p>
          <a:p>
            <a:r>
              <a:rPr lang="fr-FR" sz="2000"/>
              <a:t>Pour limiter et atténuer la résistance, la relation avec la communauté doit être réenvisagée dans le cadre de l'intervention.</a:t>
            </a:r>
            <a:endParaRPr lang="en-GB" sz="2000"/>
          </a:p>
          <a:p>
            <a:r>
              <a:rPr lang="en-GB" sz="2000"/>
              <a:t>Au lieu de traiter la communauté comme le centre d’une résistance négative et néfaste, il faut la considérer comme l’élément central d’une solution positive.</a:t>
            </a:r>
          </a:p>
          <a:p>
            <a:r>
              <a:rPr lang="en-GB" sz="2000"/>
              <a:t>Les </a:t>
            </a:r>
            <a:r>
              <a:rPr lang="en-GB" sz="2000" dirty="0"/>
              <a:t>expériences au Liberia (de plus en plus en Sierra Leone) </a:t>
            </a:r>
            <a:r>
              <a:rPr lang="en-GB" sz="2000" dirty="0" err="1"/>
              <a:t>prouvent</a:t>
            </a:r>
            <a:r>
              <a:rPr lang="en-GB" sz="2000" dirty="0"/>
              <a:t> que </a:t>
            </a:r>
            <a:r>
              <a:rPr lang="en-GB" sz="2000" dirty="0" err="1"/>
              <a:t>l’Ebola</a:t>
            </a:r>
            <a:r>
              <a:rPr lang="en-GB" sz="2000" dirty="0"/>
              <a:t> ne pourra être </a:t>
            </a:r>
            <a:r>
              <a:rPr lang="en-GB" sz="2000" dirty="0" err="1"/>
              <a:t>maîtrisé</a:t>
            </a:r>
            <a:r>
              <a:rPr lang="en-GB" sz="2000" dirty="0"/>
              <a:t> </a:t>
            </a:r>
            <a:r>
              <a:rPr lang="en-GB" sz="2000" dirty="0" err="1"/>
              <a:t>qu’avec</a:t>
            </a:r>
            <a:r>
              <a:rPr lang="en-GB" sz="2000" dirty="0"/>
              <a:t> </a:t>
            </a:r>
            <a:r>
              <a:rPr lang="en-GB" sz="2000" dirty="0" err="1"/>
              <a:t>l’implication</a:t>
            </a:r>
            <a:r>
              <a:rPr lang="en-GB" sz="2000" dirty="0"/>
              <a:t> explicite et la participation active des communautés.</a:t>
            </a:r>
          </a:p>
        </p:txBody>
      </p:sp>
      <p:sp>
        <p:nvSpPr>
          <p:cNvPr id="4" name="TextBox 3"/>
          <p:cNvSpPr txBox="1"/>
          <p:nvPr/>
        </p:nvSpPr>
        <p:spPr>
          <a:xfrm>
            <a:off x="685800" y="5410200"/>
            <a:ext cx="7848600" cy="523220"/>
          </a:xfrm>
          <a:prstGeom prst="rect">
            <a:avLst/>
          </a:prstGeom>
          <a:noFill/>
        </p:spPr>
        <p:txBody>
          <a:bodyPr wrap="square" rtlCol="0">
            <a:spAutoFit/>
          </a:bodyPr>
          <a:lstStyle/>
          <a:p>
            <a:r>
              <a:rPr lang="en-GB" sz="1400" dirty="0"/>
              <a:t>Source : Résistance en Guinée – </a:t>
            </a:r>
            <a:r>
              <a:rPr lang="en-GB" sz="1400" dirty="0" err="1"/>
              <a:t>juin</a:t>
            </a:r>
            <a:r>
              <a:rPr lang="en-GB" sz="1400" dirty="0"/>
              <a:t> 2015, http://www.ebola-anthropology.net/wp-content/uploads/2015/06/Resistance-in-Guinea-June-2015.pdf</a:t>
            </a:r>
          </a:p>
        </p:txBody>
      </p:sp>
    </p:spTree>
    <p:extLst>
      <p:ext uri="{BB962C8B-B14F-4D97-AF65-F5344CB8AC3E}">
        <p14:creationId xmlns:p14="http://schemas.microsoft.com/office/powerpoint/2010/main" val="2018446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Résistance ? Réticence ?</a:t>
            </a:r>
          </a:p>
        </p:txBody>
      </p:sp>
      <p:sp>
        <p:nvSpPr>
          <p:cNvPr id="3" name="Content Placeholder 2"/>
          <p:cNvSpPr>
            <a:spLocks noGrp="1"/>
          </p:cNvSpPr>
          <p:nvPr>
            <p:ph idx="1"/>
          </p:nvPr>
        </p:nvSpPr>
        <p:spPr/>
        <p:txBody>
          <a:bodyPr/>
          <a:lstStyle/>
          <a:p>
            <a:pPr marL="357188" indent="-357188"/>
            <a:r>
              <a:rPr lang="en-US" sz="3000" dirty="0" err="1"/>
              <a:t>L’analyse</a:t>
            </a:r>
            <a:r>
              <a:rPr lang="en-US" sz="3000" dirty="0"/>
              <a:t> des rapports sur la résistance des communautés montre que de nombreux incidents sont classés comme résistance.</a:t>
            </a:r>
          </a:p>
          <a:p>
            <a:pPr marL="357188" indent="-357188"/>
            <a:r>
              <a:rPr lang="en-US" sz="3000" dirty="0"/>
              <a:t>Ils présentent différents degrés de </a:t>
            </a:r>
            <a:r>
              <a:rPr lang="en-US" sz="3000" dirty="0" err="1"/>
              <a:t>gravité</a:t>
            </a:r>
            <a:r>
              <a:rPr lang="en-US" sz="3000" dirty="0"/>
              <a:t> </a:t>
            </a:r>
            <a:r>
              <a:rPr lang="en-US" sz="3000" dirty="0" err="1"/>
              <a:t>en</a:t>
            </a:r>
            <a:r>
              <a:rPr lang="pl-PL" sz="3000" dirty="0"/>
              <a:t> </a:t>
            </a:r>
            <a:r>
              <a:rPr lang="en-US" sz="3000" dirty="0" err="1"/>
              <a:t>termes</a:t>
            </a:r>
            <a:r>
              <a:rPr lang="en-US" sz="3000" dirty="0"/>
              <a:t> de :</a:t>
            </a:r>
          </a:p>
          <a:p>
            <a:pPr marL="712788" lvl="1" indent="-355600"/>
            <a:r>
              <a:rPr lang="en-US" sz="2700" dirty="0"/>
              <a:t>situation de </a:t>
            </a:r>
            <a:r>
              <a:rPr lang="en-US" sz="2700" dirty="0" err="1"/>
              <a:t>sécurité</a:t>
            </a:r>
            <a:r>
              <a:rPr lang="en-US" sz="2700" dirty="0"/>
              <a:t> ;</a:t>
            </a:r>
          </a:p>
          <a:p>
            <a:pPr marL="712788" lvl="1" indent="-355600"/>
            <a:r>
              <a:rPr lang="en-US" sz="2700" dirty="0"/>
              <a:t>impact potentiel sur </a:t>
            </a:r>
            <a:r>
              <a:rPr lang="en-US" sz="2700" dirty="0" err="1"/>
              <a:t>l’accès</a:t>
            </a:r>
            <a:r>
              <a:rPr lang="en-US" sz="2700" dirty="0"/>
              <a:t> </a:t>
            </a:r>
            <a:r>
              <a:rPr lang="en-US" sz="2700" dirty="0" err="1"/>
              <a:t>humanitaire</a:t>
            </a:r>
            <a:r>
              <a:rPr lang="en-US" sz="2700" dirty="0"/>
              <a:t>.</a:t>
            </a:r>
            <a:endParaRPr lang="en-GB" sz="2700" dirty="0"/>
          </a:p>
          <a:p>
            <a:endParaRPr lang="en-GB" dirty="0"/>
          </a:p>
        </p:txBody>
      </p:sp>
    </p:spTree>
    <p:extLst>
      <p:ext uri="{BB962C8B-B14F-4D97-AF65-F5344CB8AC3E}">
        <p14:creationId xmlns:p14="http://schemas.microsoft.com/office/powerpoint/2010/main" val="2992067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Résistance ? Réticence ?</a:t>
            </a:r>
          </a:p>
        </p:txBody>
      </p:sp>
      <p:sp>
        <p:nvSpPr>
          <p:cNvPr id="3" name="Content Placeholder 2"/>
          <p:cNvSpPr>
            <a:spLocks noGrp="1"/>
          </p:cNvSpPr>
          <p:nvPr>
            <p:ph idx="1"/>
          </p:nvPr>
        </p:nvSpPr>
        <p:spPr>
          <a:xfrm>
            <a:off x="457200" y="1600200"/>
            <a:ext cx="8686800" cy="4525963"/>
          </a:xfrm>
        </p:spPr>
        <p:txBody>
          <a:bodyPr/>
          <a:lstStyle/>
          <a:p>
            <a:r>
              <a:rPr lang="en-GB" sz="3000" dirty="0"/>
              <a:t>Refus du matériel humanitaire</a:t>
            </a:r>
          </a:p>
          <a:p>
            <a:r>
              <a:rPr lang="en-GB" sz="3000" dirty="0"/>
              <a:t>Refus de coopérer</a:t>
            </a:r>
          </a:p>
          <a:p>
            <a:r>
              <a:rPr lang="en-GB" sz="3000" dirty="0"/>
              <a:t>Obstacle au personnel humanitaire</a:t>
            </a:r>
          </a:p>
          <a:p>
            <a:r>
              <a:rPr lang="en-GB" sz="3000" dirty="0"/>
              <a:t>Menaces au personnel humanitaire</a:t>
            </a:r>
          </a:p>
          <a:p>
            <a:r>
              <a:rPr lang="en-GB" sz="3000" dirty="0"/>
              <a:t>Destruction/</a:t>
            </a:r>
            <a:r>
              <a:rPr lang="en-GB" sz="3000" dirty="0" err="1"/>
              <a:t>Dégradation</a:t>
            </a:r>
            <a:r>
              <a:rPr lang="en-GB" sz="3000" dirty="0"/>
              <a:t> des biens</a:t>
            </a:r>
          </a:p>
          <a:p>
            <a:r>
              <a:rPr lang="en-GB" sz="3000" dirty="0"/>
              <a:t>Manifestations violentes</a:t>
            </a:r>
          </a:p>
          <a:p>
            <a:r>
              <a:rPr lang="en-GB" sz="3000" dirty="0"/>
              <a:t>Violence à </a:t>
            </a:r>
            <a:r>
              <a:rPr lang="en-GB" sz="3000" dirty="0" err="1"/>
              <a:t>l’encontre</a:t>
            </a:r>
            <a:r>
              <a:rPr lang="en-GB" sz="3000" dirty="0"/>
              <a:t> du personnel humanitaire</a:t>
            </a:r>
          </a:p>
        </p:txBody>
      </p:sp>
    </p:spTree>
    <p:extLst>
      <p:ext uri="{BB962C8B-B14F-4D97-AF65-F5344CB8AC3E}">
        <p14:creationId xmlns:p14="http://schemas.microsoft.com/office/powerpoint/2010/main" val="1985535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Comment agiriez-vous </a:t>
            </a:r>
            <a:r>
              <a:rPr lang="en-GB" sz="4000" b="1">
                <a:solidFill>
                  <a:srgbClr val="002060"/>
                </a:solidFill>
              </a:rPr>
              <a:t>dans les</a:t>
            </a:r>
            <a:r>
              <a:rPr lang="pl-PL" sz="4000" b="1">
                <a:solidFill>
                  <a:srgbClr val="002060"/>
                </a:solidFill>
              </a:rPr>
              <a:t> </a:t>
            </a:r>
            <a:r>
              <a:rPr lang="en-GB" sz="4000" b="1">
                <a:solidFill>
                  <a:srgbClr val="002060"/>
                </a:solidFill>
              </a:rPr>
              <a:t>cas </a:t>
            </a:r>
            <a:r>
              <a:rPr lang="en-GB" sz="4000" b="1" dirty="0">
                <a:solidFill>
                  <a:srgbClr val="002060"/>
                </a:solidFill>
              </a:rPr>
              <a:t>suivants ?</a:t>
            </a:r>
          </a:p>
        </p:txBody>
      </p:sp>
      <p:sp>
        <p:nvSpPr>
          <p:cNvPr id="3" name="Content Placeholder 2"/>
          <p:cNvSpPr>
            <a:spLocks noGrp="1"/>
          </p:cNvSpPr>
          <p:nvPr>
            <p:ph idx="1"/>
          </p:nvPr>
        </p:nvSpPr>
        <p:spPr>
          <a:xfrm>
            <a:off x="457200" y="1570037"/>
            <a:ext cx="8229600" cy="4525963"/>
          </a:xfrm>
        </p:spPr>
        <p:txBody>
          <a:bodyPr/>
          <a:lstStyle/>
          <a:p>
            <a:r>
              <a:rPr lang="en-GB" sz="2700" dirty="0"/>
              <a:t>Une famille refuse </a:t>
            </a:r>
            <a:r>
              <a:rPr lang="en-GB" sz="2700" dirty="0" err="1"/>
              <a:t>d’envoyer</a:t>
            </a:r>
            <a:r>
              <a:rPr lang="en-GB" sz="2700" dirty="0"/>
              <a:t> ses membres malades dans un établissement de santé public.</a:t>
            </a:r>
          </a:p>
          <a:p>
            <a:r>
              <a:rPr lang="en-GB" sz="2700" dirty="0"/>
              <a:t>La communauté continue à enterrer ses défunts selon ses pratiques traditionnelles malgré les recommandations sanitaires permanentes du personnel de santé.</a:t>
            </a:r>
          </a:p>
          <a:p>
            <a:r>
              <a:rPr lang="en-GB" sz="2700" dirty="0" err="1"/>
              <a:t>Vous</a:t>
            </a:r>
            <a:r>
              <a:rPr lang="en-GB" sz="2700" dirty="0"/>
              <a:t> êtes chargé de suivre les personnes qui ont été en contact avec un malade, mais elles sont parties de leur maison et leur famille refuse de vous dire où elles se trouvent. </a:t>
            </a:r>
          </a:p>
        </p:txBody>
      </p:sp>
    </p:spTree>
    <p:extLst>
      <p:ext uri="{BB962C8B-B14F-4D97-AF65-F5344CB8AC3E}">
        <p14:creationId xmlns:p14="http://schemas.microsoft.com/office/powerpoint/2010/main" val="1076398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 y="76200"/>
            <a:ext cx="9067800" cy="685800"/>
          </a:xfrm>
        </p:spPr>
        <p:txBody>
          <a:bodyPr lIns="72000" rIns="72000"/>
          <a:lstStyle/>
          <a:p>
            <a:r>
              <a:rPr lang="en-GB" altLang="en-US" sz="1600" b="1" dirty="0">
                <a:solidFill>
                  <a:srgbClr val="002060"/>
                </a:solidFill>
                <a:latin typeface="Calibri" pitchFamily="34" charset="0"/>
                <a:cs typeface="Calibri" pitchFamily="34" charset="0"/>
              </a:rPr>
              <a:t>Leçons tirées de </a:t>
            </a:r>
            <a:r>
              <a:rPr lang="en-GB" altLang="en-US" sz="1600" b="1" dirty="0" err="1">
                <a:solidFill>
                  <a:srgbClr val="002060"/>
                </a:solidFill>
                <a:latin typeface="Calibri" pitchFamily="34" charset="0"/>
                <a:cs typeface="Calibri" pitchFamily="34" charset="0"/>
              </a:rPr>
              <a:t>l’épidémie</a:t>
            </a:r>
            <a:r>
              <a:rPr lang="en-GB" altLang="en-US" sz="1600" b="1" dirty="0">
                <a:solidFill>
                  <a:srgbClr val="002060"/>
                </a:solidFill>
                <a:latin typeface="Calibri" pitchFamily="34" charset="0"/>
                <a:cs typeface="Calibri" pitchFamily="34" charset="0"/>
              </a:rPr>
              <a:t> </a:t>
            </a:r>
            <a:r>
              <a:rPr lang="en-GB" altLang="en-US" sz="1600" b="1" dirty="0" err="1">
                <a:solidFill>
                  <a:srgbClr val="002060"/>
                </a:solidFill>
                <a:latin typeface="Calibri" pitchFamily="34" charset="0"/>
                <a:cs typeface="Calibri" pitchFamily="34" charset="0"/>
              </a:rPr>
              <a:t>d’Ebola</a:t>
            </a:r>
            <a:r>
              <a:rPr lang="en-GB" altLang="en-US" sz="1600" b="1" dirty="0">
                <a:solidFill>
                  <a:srgbClr val="002060"/>
                </a:solidFill>
                <a:latin typeface="Calibri" pitchFamily="34" charset="0"/>
                <a:cs typeface="Calibri" pitchFamily="34" charset="0"/>
              </a:rPr>
              <a:t> en Afrique de </a:t>
            </a:r>
            <a:r>
              <a:rPr lang="en-GB" altLang="en-US" sz="1600" b="1" dirty="0" err="1">
                <a:solidFill>
                  <a:srgbClr val="002060"/>
                </a:solidFill>
                <a:latin typeface="Calibri" pitchFamily="34" charset="0"/>
                <a:cs typeface="Calibri" pitchFamily="34" charset="0"/>
              </a:rPr>
              <a:t>l’Ouest</a:t>
            </a:r>
            <a:r>
              <a:rPr lang="en-GB" altLang="en-US" sz="1600" b="1" dirty="0">
                <a:solidFill>
                  <a:srgbClr val="002060"/>
                </a:solidFill>
                <a:latin typeface="Calibri" pitchFamily="34" charset="0"/>
                <a:cs typeface="Calibri" pitchFamily="34" charset="0"/>
              </a:rPr>
              <a:t> : </a:t>
            </a:r>
            <a:br>
              <a:rPr lang="pl-PL" altLang="en-US" sz="1600" b="1" dirty="0">
                <a:solidFill>
                  <a:srgbClr val="002060"/>
                </a:solidFill>
                <a:latin typeface="Calibri" pitchFamily="34" charset="0"/>
                <a:cs typeface="Calibri" pitchFamily="34" charset="0"/>
              </a:rPr>
            </a:br>
            <a:r>
              <a:rPr lang="en-US" altLang="en-US" sz="1600" b="1" dirty="0">
                <a:solidFill>
                  <a:srgbClr val="002060"/>
                </a:solidFill>
                <a:latin typeface="Calibri" pitchFamily="34" charset="0"/>
                <a:cs typeface="Calibri" pitchFamily="34" charset="0"/>
              </a:rPr>
              <a:t>communication et engagement communautaire</a:t>
            </a:r>
            <a:endParaRPr lang="en-GB" altLang="en-US" sz="1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73984963"/>
              </p:ext>
            </p:extLst>
          </p:nvPr>
        </p:nvGraphicFramePr>
        <p:xfrm>
          <a:off x="457200" y="895364"/>
          <a:ext cx="8229600" cy="5048236"/>
        </p:xfrm>
        <a:graphic>
          <a:graphicData uri="http://schemas.openxmlformats.org/drawingml/2006/table">
            <a:tbl>
              <a:tblPr/>
              <a:tblGrid>
                <a:gridCol w="11430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2362200">
                  <a:extLst>
                    <a:ext uri="{9D8B030D-6E8A-4147-A177-3AD203B41FA5}">
                      <a16:colId xmlns:a16="http://schemas.microsoft.com/office/drawing/2014/main" val="20002"/>
                    </a:ext>
                  </a:extLst>
                </a:gridCol>
                <a:gridCol w="2362200">
                  <a:extLst>
                    <a:ext uri="{9D8B030D-6E8A-4147-A177-3AD203B41FA5}">
                      <a16:colId xmlns:a16="http://schemas.microsoft.com/office/drawing/2014/main" val="20003"/>
                    </a:ext>
                  </a:extLst>
                </a:gridCol>
              </a:tblGrid>
              <a:tr h="310862">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Calibri" pitchFamily="34" charset="0"/>
                          <a:cs typeface="Arial" pitchFamily="34" charset="0"/>
                        </a:rPr>
                        <a:t>Thèmes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FFFFFF"/>
                          </a:solidFill>
                          <a:effectLst/>
                          <a:latin typeface="Calibri" pitchFamily="34" charset="0"/>
                          <a:cs typeface="Arial" pitchFamily="34" charset="0"/>
                        </a:rPr>
                        <a:t>Phase 1</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FFFFFF"/>
                          </a:solidFill>
                          <a:effectLst/>
                          <a:latin typeface="Calibri" pitchFamily="34" charset="0"/>
                          <a:cs typeface="Arial" pitchFamily="34" charset="0"/>
                        </a:rPr>
                        <a:t>Phase 2</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Calibri" pitchFamily="34" charset="0"/>
                          <a:cs typeface="Arial" pitchFamily="34" charset="0"/>
                        </a:rPr>
                        <a:t>Phase 3</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0862">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Calibri" pitchFamily="34" charset="0"/>
                          <a:cs typeface="Arial" pitchFamily="34" charset="0"/>
                        </a:rPr>
                        <a:t>Stratégie</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itchFamily="34" charset="0"/>
                          <a:cs typeface="Arial" pitchFamily="34" charset="0"/>
                        </a:rPr>
                        <a:t>Communication d’urgence</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Calibri" pitchFamily="34" charset="0"/>
                        </a:rPr>
                        <a:t>Sensibilisation</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itchFamily="34" charset="0"/>
                          <a:cs typeface="Calibri" pitchFamily="34" charset="0"/>
                        </a:rPr>
                        <a:t>Engagement communautaire</a:t>
                      </a:r>
                      <a:endParaRPr kumimoji="0" lang="en-GB" altLang="en-US" sz="12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873434">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alibri" pitchFamily="34" charset="0"/>
                          <a:cs typeface="Arial" pitchFamily="34" charset="0"/>
                        </a:rPr>
                        <a:t>Raisons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Calibri" pitchFamily="34" charset="0"/>
                          <a:cs typeface="Arial" pitchFamily="34" charset="0"/>
                        </a:rPr>
                        <a:t>Expériences</a:t>
                      </a:r>
                      <a:r>
                        <a:rPr kumimoji="0" lang="en-US" altLang="en-US" sz="1200" b="0" i="0" u="none" strike="noStrike" cap="none" normalizeH="0" baseline="0" dirty="0">
                          <a:ln>
                            <a:noFill/>
                          </a:ln>
                          <a:solidFill>
                            <a:srgbClr val="000000"/>
                          </a:solidFill>
                          <a:effectLst/>
                          <a:latin typeface="Calibri" pitchFamily="34" charset="0"/>
                          <a:cs typeface="Arial" pitchFamily="34" charset="0"/>
                        </a:rPr>
                        <a:t>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passées</a:t>
                      </a:r>
                      <a:r>
                        <a:rPr kumimoji="0" lang="en-US" altLang="en-US" sz="1200" b="0" i="0" u="none" strike="noStrike" cap="none" normalizeH="0" baseline="0" dirty="0">
                          <a:ln>
                            <a:noFill/>
                          </a:ln>
                          <a:solidFill>
                            <a:srgbClr val="000000"/>
                          </a:solidFill>
                          <a:effectLst/>
                          <a:latin typeface="Calibri" pitchFamily="34" charset="0"/>
                          <a:cs typeface="Arial" pitchFamily="34" charset="0"/>
                        </a:rPr>
                        <a:t>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d’épidémies</a:t>
                      </a:r>
                      <a:r>
                        <a:rPr kumimoji="0" lang="en-US" altLang="en-US" sz="1200" b="0" i="0" u="none" strike="noStrike" cap="none" normalizeH="0" baseline="0" dirty="0">
                          <a:ln>
                            <a:noFill/>
                          </a:ln>
                          <a:solidFill>
                            <a:srgbClr val="000000"/>
                          </a:solidFill>
                          <a:effectLst/>
                          <a:latin typeface="Calibri" pitchFamily="34" charset="0"/>
                          <a:cs typeface="Arial" pitchFamily="34" charset="0"/>
                        </a:rPr>
                        <a:t>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d’Ebola</a:t>
                      </a:r>
                      <a:r>
                        <a:rPr kumimoji="0" lang="en-US" altLang="en-US" sz="1200" b="0" i="0" u="none" strike="noStrike" cap="none" normalizeH="0" baseline="0" dirty="0">
                          <a:ln>
                            <a:noFill/>
                          </a:ln>
                          <a:solidFill>
                            <a:srgbClr val="000000"/>
                          </a:solidFill>
                          <a:effectLst/>
                          <a:latin typeface="Calibri" pitchFamily="34" charset="0"/>
                          <a:cs typeface="Arial" pitchFamily="34" charset="0"/>
                        </a:rPr>
                        <a:t> avec 90 % de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décès</a:t>
                      </a:r>
                      <a:r>
                        <a:rPr kumimoji="0" lang="en-US" altLang="en-US" sz="1200" b="0" i="0" u="none" strike="noStrike" cap="none" normalizeH="0" baseline="0" dirty="0">
                          <a:ln>
                            <a:noFill/>
                          </a:ln>
                          <a:solidFill>
                            <a:srgbClr val="000000"/>
                          </a:solidFill>
                          <a:effectLst/>
                          <a:latin typeface="Calibri" pitchFamily="34" charset="0"/>
                          <a:cs typeface="Arial" pitchFamily="34" charset="0"/>
                        </a:rPr>
                        <a:t>,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dans</a:t>
                      </a:r>
                      <a:r>
                        <a:rPr kumimoji="0" lang="en-US" altLang="en-US" sz="1200" b="0" i="0" u="none" strike="noStrike" cap="none" normalizeH="0" baseline="0" dirty="0">
                          <a:ln>
                            <a:noFill/>
                          </a:ln>
                          <a:solidFill>
                            <a:srgbClr val="000000"/>
                          </a:solidFill>
                          <a:effectLst/>
                          <a:latin typeface="Calibri" pitchFamily="34" charset="0"/>
                          <a:cs typeface="Arial" pitchFamily="34" charset="0"/>
                        </a:rPr>
                        <a:t> des regions </a:t>
                      </a:r>
                      <a:r>
                        <a:rPr kumimoji="0" lang="en-US" altLang="en-US" sz="1200" b="0" i="0" u="none" strike="noStrike" cap="none" normalizeH="0" baseline="0" dirty="0" err="1">
                          <a:ln>
                            <a:noFill/>
                          </a:ln>
                          <a:solidFill>
                            <a:srgbClr val="000000"/>
                          </a:solidFill>
                          <a:effectLst/>
                          <a:latin typeface="Calibri" pitchFamily="34" charset="0"/>
                          <a:cs typeface="Arial" pitchFamily="34" charset="0"/>
                        </a:rPr>
                        <a:t>reculées</a:t>
                      </a:r>
                      <a:r>
                        <a:rPr kumimoji="0" lang="en-US" altLang="en-US" sz="1200" b="0" i="0" u="none" strike="noStrike" cap="none" normalizeH="0" baseline="0" dirty="0">
                          <a:ln>
                            <a:noFill/>
                          </a:ln>
                          <a:solidFill>
                            <a:srgbClr val="000000"/>
                          </a:solidFill>
                          <a:effectLst/>
                          <a:latin typeface="Calibri" pitchFamily="34" charset="0"/>
                          <a:cs typeface="Arial" pitchFamily="34" charset="0"/>
                        </a:rPr>
                        <a:t>.</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Calibri" pitchFamily="34" charset="0"/>
                        </a:rPr>
                        <a:t>Propagation du virus Ebola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dans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les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grandes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villes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Taux</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de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survie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accru</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Communauté</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intégrée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dans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la</a:t>
                      </a:r>
                      <a:r>
                        <a:rPr kumimoji="0" lang="pl-PL"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résolution</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du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problème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Restauration</a:t>
                      </a:r>
                      <a:r>
                        <a:rPr kumimoji="0" lang="pl-PL"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de</a:t>
                      </a:r>
                      <a:r>
                        <a:rPr kumimoji="0" lang="pl-PL"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la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confiance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986792">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alibri" pitchFamily="34" charset="0"/>
                          <a:cs typeface="Arial" pitchFamily="34" charset="0"/>
                        </a:rPr>
                        <a:t>Message </a:t>
                      </a:r>
                      <a:r>
                        <a:rPr kumimoji="0" lang="en-GB" altLang="en-US" sz="1200" b="0" i="0" u="none" strike="noStrike" cap="none" normalizeH="0" baseline="0" dirty="0" err="1">
                          <a:ln>
                            <a:noFill/>
                          </a:ln>
                          <a:solidFill>
                            <a:srgbClr val="000000"/>
                          </a:solidFill>
                          <a:effectLst/>
                          <a:latin typeface="Calibri" pitchFamily="34" charset="0"/>
                          <a:cs typeface="Arial" pitchFamily="34" charset="0"/>
                        </a:rPr>
                        <a:t>essentiel</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itchFamily="34" charset="0"/>
                          <a:cs typeface="Arial" pitchFamily="34" charset="0"/>
                        </a:rPr>
                        <a:t>Le virus Ebola est mortel. Il</a:t>
                      </a:r>
                      <a:r>
                        <a:rPr kumimoji="0" lang="pl-PL" altLang="en-US" sz="1200" b="0" i="0" u="none" strike="noStrike" cap="none" normalizeH="0" baseline="0">
                          <a:ln>
                            <a:noFill/>
                          </a:ln>
                          <a:solidFill>
                            <a:srgbClr val="000000"/>
                          </a:solidFill>
                          <a:effectLst/>
                          <a:latin typeface="Calibri" pitchFamily="34" charset="0"/>
                          <a:cs typeface="Arial" pitchFamily="34" charset="0"/>
                        </a:rPr>
                        <a:t> </a:t>
                      </a:r>
                      <a:r>
                        <a:rPr kumimoji="0" lang="en-US" altLang="en-US" sz="1200" b="0" i="0" u="none" strike="noStrike" cap="none" normalizeH="0" baseline="0">
                          <a:ln>
                            <a:noFill/>
                          </a:ln>
                          <a:solidFill>
                            <a:srgbClr val="000000"/>
                          </a:solidFill>
                          <a:effectLst/>
                          <a:latin typeface="Calibri" pitchFamily="34" charset="0"/>
                          <a:cs typeface="Arial" pitchFamily="34" charset="0"/>
                        </a:rPr>
                        <a:t>n’existe</a:t>
                      </a:r>
                      <a:r>
                        <a:rPr kumimoji="0" lang="pl-PL" altLang="en-US" sz="1200" b="0" i="0" u="none" strike="noStrike" cap="none" normalizeH="0" baseline="0">
                          <a:ln>
                            <a:noFill/>
                          </a:ln>
                          <a:solidFill>
                            <a:srgbClr val="000000"/>
                          </a:solidFill>
                          <a:effectLst/>
                          <a:latin typeface="Calibri" pitchFamily="34" charset="0"/>
                          <a:cs typeface="Arial" pitchFamily="34" charset="0"/>
                        </a:rPr>
                        <a:t> </a:t>
                      </a:r>
                      <a:r>
                        <a:rPr kumimoji="0" lang="en-US" altLang="en-US" sz="1200" b="0" i="0" u="none" strike="noStrike" cap="none" normalizeH="0" baseline="0">
                          <a:ln>
                            <a:noFill/>
                          </a:ln>
                          <a:solidFill>
                            <a:srgbClr val="000000"/>
                          </a:solidFill>
                          <a:effectLst/>
                          <a:latin typeface="Calibri" pitchFamily="34" charset="0"/>
                          <a:cs typeface="Arial" pitchFamily="34" charset="0"/>
                        </a:rPr>
                        <a:t>aucun traitement. La</a:t>
                      </a:r>
                      <a:r>
                        <a:rPr kumimoji="0" lang="pl-PL" altLang="en-US" sz="1200" b="0" i="0" u="none" strike="noStrike" cap="none" normalizeH="0" baseline="0">
                          <a:ln>
                            <a:noFill/>
                          </a:ln>
                          <a:solidFill>
                            <a:srgbClr val="000000"/>
                          </a:solidFill>
                          <a:effectLst/>
                          <a:latin typeface="Calibri" pitchFamily="34" charset="0"/>
                          <a:cs typeface="Arial" pitchFamily="34" charset="0"/>
                        </a:rPr>
                        <a:t> </a:t>
                      </a:r>
                      <a:r>
                        <a:rPr kumimoji="0" lang="en-US" altLang="en-US" sz="1200" b="0" i="0" u="none" strike="noStrike" cap="none" normalizeH="0" baseline="0">
                          <a:ln>
                            <a:noFill/>
                          </a:ln>
                          <a:solidFill>
                            <a:srgbClr val="000000"/>
                          </a:solidFill>
                          <a:effectLst/>
                          <a:latin typeface="Calibri" pitchFamily="34" charset="0"/>
                          <a:cs typeface="Arial" pitchFamily="34" charset="0"/>
                        </a:rPr>
                        <a:t>consommation de viande de gibier favorise la propagation de</a:t>
                      </a:r>
                      <a:r>
                        <a:rPr kumimoji="0" lang="pl-PL" altLang="en-US" sz="1200" b="0" i="0" u="none" strike="noStrike" cap="none" normalizeH="0" baseline="0">
                          <a:ln>
                            <a:noFill/>
                          </a:ln>
                          <a:solidFill>
                            <a:srgbClr val="000000"/>
                          </a:solidFill>
                          <a:effectLst/>
                          <a:latin typeface="Calibri" pitchFamily="34" charset="0"/>
                          <a:cs typeface="Arial" pitchFamily="34" charset="0"/>
                        </a:rPr>
                        <a:t> </a:t>
                      </a:r>
                      <a:r>
                        <a:rPr kumimoji="0" lang="en-US" altLang="en-US" sz="1200" b="0" i="0" u="none" strike="noStrike" cap="none" normalizeH="0" baseline="0">
                          <a:ln>
                            <a:noFill/>
                          </a:ln>
                          <a:solidFill>
                            <a:srgbClr val="000000"/>
                          </a:solidFill>
                          <a:effectLst/>
                          <a:latin typeface="Calibri" pitchFamily="34" charset="0"/>
                          <a:cs typeface="Arial" pitchFamily="34" charset="0"/>
                        </a:rPr>
                        <a:t>la</a:t>
                      </a:r>
                      <a:r>
                        <a:rPr kumimoji="0" lang="pl-PL" altLang="en-US" sz="1200" b="0" i="0" u="none" strike="noStrike" cap="none" normalizeH="0" baseline="0">
                          <a:ln>
                            <a:noFill/>
                          </a:ln>
                          <a:solidFill>
                            <a:srgbClr val="000000"/>
                          </a:solidFill>
                          <a:effectLst/>
                          <a:latin typeface="Calibri" pitchFamily="34" charset="0"/>
                          <a:cs typeface="Arial" pitchFamily="34" charset="0"/>
                        </a:rPr>
                        <a:t> </a:t>
                      </a:r>
                      <a:r>
                        <a:rPr kumimoji="0" lang="en-US" altLang="en-US" sz="1200" b="0" i="0" u="none" strike="noStrike" cap="none" normalizeH="0" baseline="0">
                          <a:ln>
                            <a:noFill/>
                          </a:ln>
                          <a:solidFill>
                            <a:srgbClr val="000000"/>
                          </a:solidFill>
                          <a:effectLst/>
                          <a:latin typeface="Calibri" pitchFamily="34" charset="0"/>
                          <a:cs typeface="Arial" pitchFamily="34" charset="0"/>
                        </a:rPr>
                        <a:t>maladie.</a:t>
                      </a:r>
                      <a:endParaRPr kumimoji="0" lang="en-GB" altLang="en-US" sz="12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Calibri" pitchFamily="34" charset="0"/>
                        </a:rPr>
                        <a:t>Le virus Ebola est une réalité. Manifestations et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symptômes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Ligne</a:t>
                      </a:r>
                      <a:r>
                        <a:rPr kumimoji="0" lang="pl-PL"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téléphonique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d’urgence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Éviter</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le contact avec les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cadavres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Une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prise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en</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charge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précoce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accroît</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le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taux</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de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survie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Lutter</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contre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la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stigmatisation</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des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survivants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106429">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Calibri" pitchFamily="34" charset="0"/>
                          <a:cs typeface="Arial" pitchFamily="34" charset="0"/>
                        </a:rPr>
                        <a:t>Intervention</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Calibri" pitchFamily="34" charset="0"/>
                          <a:cs typeface="Arial" pitchFamily="34" charset="0"/>
                        </a:rPr>
                        <a:t>Médias de masse, affiches, radio</a:t>
                      </a:r>
                      <a:endParaRPr kumimoji="0" lang="en-GB" altLang="en-US" sz="1200" b="0" i="0" u="none" strike="noStrike" cap="none" normalizeH="0" baseline="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Campagne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Ligne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téléphonique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d’urgence</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Médias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de masse – impressions, diffusions,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affiches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radios,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crieurs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publics, haut-</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parleurs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sur les camions et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motos</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endParaRPr kumimoji="0" lang="en-GB" altLang="en-US" sz="1200" b="0"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Calibri" pitchFamily="34" charset="0"/>
                        </a:rPr>
                        <a:t>Conversations, réunions de la communauté, etc.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Sensibilisation</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 et</a:t>
                      </a:r>
                      <a:r>
                        <a:rPr kumimoji="0" lang="pl-PL" altLang="en-US" sz="1200" b="0"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formation de la </a:t>
                      </a:r>
                      <a:r>
                        <a:rPr kumimoji="0" lang="en-US" altLang="en-US" sz="1200" b="0" i="0" u="none" strike="noStrike" cap="none" normalizeH="0" baseline="0" dirty="0" err="1">
                          <a:ln>
                            <a:noFill/>
                          </a:ln>
                          <a:solidFill>
                            <a:srgbClr val="000000"/>
                          </a:solidFill>
                          <a:effectLst/>
                          <a:latin typeface="Calibri" pitchFamily="34" charset="0"/>
                          <a:cs typeface="Calibri" pitchFamily="34" charset="0"/>
                        </a:rPr>
                        <a:t>communauté</a:t>
                      </a:r>
                      <a:r>
                        <a:rPr kumimoji="0" lang="en-US" altLang="en-US" sz="1200" b="0" i="0" u="none" strike="noStrike" cap="none" normalizeH="0" baseline="0" dirty="0">
                          <a:ln>
                            <a:noFill/>
                          </a:ln>
                          <a:solidFill>
                            <a:srgbClr val="000000"/>
                          </a:solidFill>
                          <a:effectLst/>
                          <a:latin typeface="Calibri" pitchFamily="34" charset="0"/>
                          <a:cs typeface="Calibri" pitchFamily="34" charset="0"/>
                        </a:rPr>
                        <a:t>.</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1440821">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Calibri" pitchFamily="34" charset="0"/>
                          <a:cs typeface="Arial" pitchFamily="34" charset="0"/>
                        </a:rPr>
                        <a:t>Résultats</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Calibri" pitchFamily="34" charset="0"/>
                          <a:cs typeface="Arial" pitchFamily="34" charset="0"/>
                        </a:rPr>
                        <a:t>Déni. Impression que le virus Ebola se propage dans les régions reculées, pas de viande de gibier = pas de </a:t>
                      </a:r>
                      <a:r>
                        <a:rPr kumimoji="0" lang="en-US" altLang="en-US" sz="1200" b="1" i="0" u="none" strike="noStrike" cap="none" normalizeH="0" baseline="0" dirty="0" err="1">
                          <a:ln>
                            <a:noFill/>
                          </a:ln>
                          <a:solidFill>
                            <a:srgbClr val="000000"/>
                          </a:solidFill>
                          <a:effectLst/>
                          <a:latin typeface="Calibri" pitchFamily="34" charset="0"/>
                          <a:cs typeface="Arial" pitchFamily="34" charset="0"/>
                        </a:rPr>
                        <a:t>risque</a:t>
                      </a:r>
                      <a:r>
                        <a:rPr kumimoji="0" lang="en-US" altLang="en-US" sz="1200" b="1" i="0" u="none" strike="noStrike" cap="none" normalizeH="0" baseline="0" dirty="0">
                          <a:ln>
                            <a:noFill/>
                          </a:ln>
                          <a:solidFill>
                            <a:srgbClr val="000000"/>
                          </a:solidFill>
                          <a:effectLst/>
                          <a:latin typeface="Calibri" pitchFamily="34" charset="0"/>
                          <a:cs typeface="Arial" pitchFamily="34" charset="0"/>
                        </a:rPr>
                        <a:t> </a:t>
                      </a:r>
                      <a:r>
                        <a:rPr kumimoji="0" lang="en-US" altLang="en-US" sz="1200" b="1" i="0" u="none" strike="noStrike" cap="none" normalizeH="0" baseline="0" dirty="0" err="1">
                          <a:ln>
                            <a:noFill/>
                          </a:ln>
                          <a:solidFill>
                            <a:srgbClr val="000000"/>
                          </a:solidFill>
                          <a:effectLst/>
                          <a:latin typeface="Calibri" pitchFamily="34" charset="0"/>
                          <a:cs typeface="Arial" pitchFamily="34" charset="0"/>
                        </a:rPr>
                        <a:t>d’Ebola</a:t>
                      </a:r>
                      <a:r>
                        <a:rPr kumimoji="0" lang="en-US" altLang="en-US" sz="1200" b="1" i="0" u="none" strike="noStrike" cap="none" normalizeH="0" baseline="0" dirty="0">
                          <a:ln>
                            <a:noFill/>
                          </a:ln>
                          <a:solidFill>
                            <a:srgbClr val="000000"/>
                          </a:solidFill>
                          <a:effectLst/>
                          <a:latin typeface="Calibri" pitchFamily="34" charset="0"/>
                          <a:cs typeface="Arial" pitchFamily="34" charset="0"/>
                        </a:rPr>
                        <a:t>. Pas de guérison = pas de traitement = mise </a:t>
                      </a:r>
                      <a:r>
                        <a:rPr kumimoji="0" lang="en-US" altLang="en-US" sz="1200" b="1" i="0" u="none" strike="noStrike" cap="none" normalizeH="0" baseline="0" dirty="0" err="1">
                          <a:ln>
                            <a:noFill/>
                          </a:ln>
                          <a:solidFill>
                            <a:srgbClr val="000000"/>
                          </a:solidFill>
                          <a:effectLst/>
                          <a:latin typeface="Calibri" pitchFamily="34" charset="0"/>
                          <a:cs typeface="Arial" pitchFamily="34" charset="0"/>
                        </a:rPr>
                        <a:t>en</a:t>
                      </a:r>
                      <a:r>
                        <a:rPr kumimoji="0" lang="en-US" altLang="en-US" sz="1200" b="1" i="0" u="none" strike="noStrike" cap="none" normalizeH="0" baseline="0" dirty="0">
                          <a:ln>
                            <a:noFill/>
                          </a:ln>
                          <a:solidFill>
                            <a:srgbClr val="000000"/>
                          </a:solidFill>
                          <a:effectLst/>
                          <a:latin typeface="Calibri" pitchFamily="34" charset="0"/>
                          <a:cs typeface="Arial" pitchFamily="34" charset="0"/>
                        </a:rPr>
                        <a:t> </a:t>
                      </a:r>
                      <a:r>
                        <a:rPr kumimoji="0" lang="en-US" altLang="en-US" sz="1200" b="1" i="0" u="none" strike="noStrike" cap="none" normalizeH="0" baseline="0" dirty="0" err="1">
                          <a:ln>
                            <a:noFill/>
                          </a:ln>
                          <a:solidFill>
                            <a:srgbClr val="000000"/>
                          </a:solidFill>
                          <a:effectLst/>
                          <a:latin typeface="Calibri" pitchFamily="34" charset="0"/>
                          <a:cs typeface="Arial" pitchFamily="34" charset="0"/>
                        </a:rPr>
                        <a:t>quarantaine</a:t>
                      </a:r>
                      <a:r>
                        <a:rPr kumimoji="0" lang="en-US" altLang="en-US" sz="1200" b="1" i="0" u="none" strike="noStrike" cap="none" normalizeH="0" baseline="0" dirty="0">
                          <a:ln>
                            <a:noFill/>
                          </a:ln>
                          <a:solidFill>
                            <a:srgbClr val="000000"/>
                          </a:solidFill>
                          <a:effectLst/>
                          <a:latin typeface="Calibri" pitchFamily="34" charset="0"/>
                          <a:cs typeface="Arial" pitchFamily="34" charset="0"/>
                        </a:rPr>
                        <a:t>.</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Calibri" pitchFamily="34" charset="0"/>
                          <a:cs typeface="Calibri" pitchFamily="34" charset="0"/>
                        </a:rPr>
                        <a:t>La demande dépasse la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capacité</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d’intervention</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Manque</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d’assurance</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manque de confiance dans les structures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en</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place.</a:t>
                      </a:r>
                      <a:endParaRPr kumimoji="0" lang="en-GB" altLang="en-US" sz="1200" b="1" i="0" u="none" strike="noStrike" cap="none" normalizeH="0" baseline="0" dirty="0">
                        <a:ln>
                          <a:noFill/>
                        </a:ln>
                        <a:solidFill>
                          <a:srgbClr val="000000"/>
                        </a:solidFill>
                        <a:effectLst/>
                        <a:latin typeface="Calibri" pitchFamily="34" charset="0"/>
                        <a:cs typeface="Arial" pitchFamily="34" charset="0"/>
                      </a:endParaRP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defRPr sz="24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defRPr sz="20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defRPr>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defRPr>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defRPr>
                          <a:solidFill>
                            <a:srgbClr val="10253F"/>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Calibri" pitchFamily="34" charset="0"/>
                          <a:cs typeface="Calibri" pitchFamily="34" charset="0"/>
                        </a:rPr>
                        <a:t>Les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personnes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influentes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de la</a:t>
                      </a:r>
                      <a:r>
                        <a:rPr kumimoji="0" lang="pl-PL"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communauté</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sont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intégrées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à</a:t>
                      </a:r>
                      <a:r>
                        <a:rPr kumimoji="0" lang="pl-PL"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l’intervention</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Communications plus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décentralisées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localisées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 Campagnes de ratissage dans les lieux les plus </a:t>
                      </a:r>
                      <a:r>
                        <a:rPr kumimoji="0" lang="en-US" altLang="en-US" sz="1200" b="1" i="0" u="none" strike="noStrike" cap="none" normalizeH="0" baseline="0" dirty="0" err="1">
                          <a:ln>
                            <a:noFill/>
                          </a:ln>
                          <a:solidFill>
                            <a:srgbClr val="000000"/>
                          </a:solidFill>
                          <a:effectLst/>
                          <a:latin typeface="Calibri" pitchFamily="34" charset="0"/>
                          <a:cs typeface="Calibri" pitchFamily="34" charset="0"/>
                        </a:rPr>
                        <a:t>touchés</a:t>
                      </a:r>
                      <a:r>
                        <a:rPr kumimoji="0" lang="en-US" altLang="en-US" sz="1200" b="1" i="0" u="none" strike="noStrike" cap="none" normalizeH="0" baseline="0" dirty="0">
                          <a:ln>
                            <a:noFill/>
                          </a:ln>
                          <a:solidFill>
                            <a:srgbClr val="000000"/>
                          </a:solidFill>
                          <a:effectLst/>
                          <a:latin typeface="Calibri" pitchFamily="34" charset="0"/>
                          <a:cs typeface="Calibri" pitchFamily="34" charset="0"/>
                        </a:rPr>
                        <a:t>.</a:t>
                      </a:r>
                    </a:p>
                  </a:txBody>
                  <a:tcPr marL="82296" marR="82296"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73113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a:solidFill>
                  <a:srgbClr val="002060"/>
                </a:solidFill>
              </a:rPr>
              <a:t>Exemples d’initiatives </a:t>
            </a:r>
            <a:r>
              <a:rPr lang="en-GB" sz="3200" b="1" dirty="0">
                <a:solidFill>
                  <a:srgbClr val="002060"/>
                </a:solidFill>
              </a:rPr>
              <a:t>communautaires pour riposter </a:t>
            </a:r>
            <a:r>
              <a:rPr lang="en-GB" sz="3200" b="1">
                <a:solidFill>
                  <a:srgbClr val="002060"/>
                </a:solidFill>
              </a:rPr>
              <a:t>contre l’épidémie d’Ebola</a:t>
            </a:r>
            <a:endParaRPr lang="en-GB" sz="3200" b="1" dirty="0">
              <a:solidFill>
                <a:srgbClr val="002060"/>
              </a:solidFill>
            </a:endParaRPr>
          </a:p>
        </p:txBody>
      </p:sp>
      <p:sp>
        <p:nvSpPr>
          <p:cNvPr id="3" name="Content Placeholder 2"/>
          <p:cNvSpPr>
            <a:spLocks noGrp="1"/>
          </p:cNvSpPr>
          <p:nvPr>
            <p:ph idx="1"/>
          </p:nvPr>
        </p:nvSpPr>
        <p:spPr>
          <a:xfrm>
            <a:off x="457200" y="1600201"/>
            <a:ext cx="4575786" cy="3429000"/>
          </a:xfrm>
        </p:spPr>
        <p:txBody>
          <a:bodyPr/>
          <a:lstStyle/>
          <a:p>
            <a:r>
              <a:rPr lang="en-GB" sz="2800"/>
              <a:t>Centrale d’eau </a:t>
            </a:r>
            <a:r>
              <a:rPr lang="en-GB" sz="2800" dirty="0"/>
              <a:t>chlorée qui utilise des </a:t>
            </a:r>
            <a:r>
              <a:rPr lang="en-GB" sz="2800"/>
              <a:t>tiges de</a:t>
            </a:r>
            <a:r>
              <a:rPr lang="pl-PL" sz="2800"/>
              <a:t> </a:t>
            </a:r>
            <a:r>
              <a:rPr lang="en-GB" sz="2800"/>
              <a:t>bambou </a:t>
            </a:r>
            <a:r>
              <a:rPr lang="en-GB" sz="2800" dirty="0"/>
              <a:t>comme conteneurs dans le comté de </a:t>
            </a:r>
            <a:r>
              <a:rPr lang="en-GB" sz="2800" dirty="0" err="1"/>
              <a:t>Nimba</a:t>
            </a:r>
            <a:r>
              <a:rPr lang="en-GB" sz="2800"/>
              <a:t>, au</a:t>
            </a:r>
            <a:r>
              <a:rPr lang="pl-PL" sz="2800"/>
              <a:t> </a:t>
            </a:r>
            <a:r>
              <a:rPr lang="en-GB" sz="2800"/>
              <a:t>Liberia</a:t>
            </a:r>
            <a:r>
              <a:rPr lang="en-GB" sz="2800" dirty="0"/>
              <a:t>. </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6852" y="1464733"/>
            <a:ext cx="3521259"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032986" y="4300394"/>
            <a:ext cx="3577614" cy="461665"/>
          </a:xfrm>
          <a:prstGeom prst="rect">
            <a:avLst/>
          </a:prstGeom>
        </p:spPr>
        <p:txBody>
          <a:bodyPr wrap="square">
            <a:spAutoFit/>
          </a:bodyPr>
          <a:lstStyle/>
          <a:p>
            <a:r>
              <a:rPr lang="fr-FR" sz="1200" dirty="0"/>
              <a:t>Reportage / Photo : Lawrence </a:t>
            </a:r>
            <a:r>
              <a:rPr lang="fr-FR" sz="1200" dirty="0" err="1"/>
              <a:t>Tarr</a:t>
            </a:r>
            <a:r>
              <a:rPr lang="fr-FR" sz="1200" dirty="0"/>
              <a:t>, Media </a:t>
            </a:r>
            <a:r>
              <a:rPr lang="fr-FR" sz="1200"/>
              <a:t>&amp; Communications</a:t>
            </a:r>
            <a:r>
              <a:rPr lang="pl-PL" sz="1200"/>
              <a:t> </a:t>
            </a:r>
            <a:r>
              <a:rPr lang="fr-FR" sz="1200"/>
              <a:t>/ </a:t>
            </a:r>
            <a:r>
              <a:rPr lang="fr-FR" sz="1200" dirty="0"/>
              <a:t>Christian Health Association Liberia</a:t>
            </a:r>
            <a:endParaRPr lang="en-GB" sz="1200" dirty="0"/>
          </a:p>
        </p:txBody>
      </p:sp>
    </p:spTree>
    <p:extLst>
      <p:ext uri="{BB962C8B-B14F-4D97-AF65-F5344CB8AC3E}">
        <p14:creationId xmlns:p14="http://schemas.microsoft.com/office/powerpoint/2010/main" val="1354822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r>
              <a:rPr lang="en-GB" altLang="en-US" sz="4000" b="1">
                <a:solidFill>
                  <a:srgbClr val="002060"/>
                </a:solidFill>
                <a:latin typeface="Calibri" pitchFamily="34" charset="0"/>
                <a:cs typeface="Calibri" pitchFamily="34" charset="0"/>
              </a:rPr>
              <a:t>Objectifs d’apprentissage</a:t>
            </a:r>
            <a:endParaRPr lang="en-GB" altLang="en-US" sz="4000" b="1" dirty="0">
              <a:solidFill>
                <a:srgbClr val="002060"/>
              </a:solidFill>
              <a:latin typeface="Calibri" pitchFamily="34" charset="0"/>
              <a:cs typeface="Calibri" pitchFamily="34" charset="0"/>
            </a:endParaRPr>
          </a:p>
        </p:txBody>
      </p:sp>
      <p:sp>
        <p:nvSpPr>
          <p:cNvPr id="2" name="Content Placeholder 1"/>
          <p:cNvSpPr>
            <a:spLocks noGrp="1"/>
          </p:cNvSpPr>
          <p:nvPr>
            <p:ph idx="1"/>
          </p:nvPr>
        </p:nvSpPr>
        <p:spPr>
          <a:xfrm>
            <a:off x="457200" y="1219200"/>
            <a:ext cx="8458200" cy="4525963"/>
          </a:xfrm>
        </p:spPr>
        <p:txBody>
          <a:bodyPr/>
          <a:lstStyle/>
          <a:p>
            <a:pPr marL="0" indent="0">
              <a:buNone/>
            </a:pPr>
            <a:r>
              <a:rPr lang="en-GB" sz="2600" dirty="0"/>
              <a:t>À la fin de la séance, vous </a:t>
            </a:r>
            <a:r>
              <a:rPr lang="en-GB" sz="2600" dirty="0" err="1"/>
              <a:t>serez</a:t>
            </a:r>
            <a:r>
              <a:rPr lang="en-GB" sz="2600" dirty="0"/>
              <a:t> capable: </a:t>
            </a:r>
          </a:p>
          <a:p>
            <a:r>
              <a:rPr lang="en-GB" sz="2600" dirty="0" err="1"/>
              <a:t>D’analyser</a:t>
            </a:r>
            <a:r>
              <a:rPr lang="en-GB" sz="2600" dirty="0"/>
              <a:t> les facteurs qui influencent les points de vue</a:t>
            </a:r>
          </a:p>
          <a:p>
            <a:r>
              <a:rPr lang="en-GB" sz="2600" dirty="0" err="1"/>
              <a:t>D’aborder</a:t>
            </a:r>
            <a:r>
              <a:rPr lang="en-GB" sz="2600" dirty="0"/>
              <a:t> les préoccupations de la communauté et les solutions pour y répondre</a:t>
            </a:r>
          </a:p>
          <a:p>
            <a:r>
              <a:rPr lang="en-US" sz="2600" dirty="0" err="1"/>
              <a:t>D’expliquer</a:t>
            </a:r>
            <a:r>
              <a:rPr lang="en-US" sz="2600" dirty="0"/>
              <a:t> en quoi </a:t>
            </a:r>
            <a:r>
              <a:rPr lang="en-US" sz="2600" dirty="0" err="1"/>
              <a:t>l’engagement</a:t>
            </a:r>
            <a:r>
              <a:rPr lang="en-US" sz="2600" dirty="0"/>
              <a:t> communautaire permet une intervention globale</a:t>
            </a:r>
          </a:p>
          <a:p>
            <a:r>
              <a:rPr lang="en-US" sz="2600" dirty="0" err="1"/>
              <a:t>D’expliquer</a:t>
            </a:r>
            <a:r>
              <a:rPr lang="en-US" sz="2600" dirty="0"/>
              <a:t> comment la communauté </a:t>
            </a:r>
            <a:r>
              <a:rPr lang="en-US" sz="2600" dirty="0" err="1"/>
              <a:t>participe</a:t>
            </a:r>
            <a:r>
              <a:rPr lang="en-US" sz="2600" dirty="0"/>
              <a:t> à</a:t>
            </a:r>
            <a:r>
              <a:rPr lang="pl-PL" sz="2600" dirty="0"/>
              <a:t> </a:t>
            </a:r>
            <a:r>
              <a:rPr lang="en-US" sz="2600" dirty="0" err="1"/>
              <a:t>l’intervention</a:t>
            </a:r>
            <a:endParaRPr lang="en-US" sz="2600" dirty="0"/>
          </a:p>
          <a:p>
            <a:r>
              <a:rPr lang="en-US" sz="2600" dirty="0"/>
              <a:t>De </a:t>
            </a:r>
            <a:r>
              <a:rPr lang="en-US" sz="2600" dirty="0" err="1"/>
              <a:t>décrire</a:t>
            </a:r>
            <a:r>
              <a:rPr lang="en-US" sz="2600" dirty="0"/>
              <a:t> les différents outils qui permettent de collaborer avec la </a:t>
            </a:r>
            <a:r>
              <a:rPr lang="en-US" sz="2600" dirty="0" err="1"/>
              <a:t>communauté</a:t>
            </a:r>
            <a:r>
              <a:rPr lang="en-US" sz="2600" dirty="0"/>
              <a:t>.</a:t>
            </a:r>
            <a:endParaRPr lang="en-GB" sz="2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a:solidFill>
                  <a:srgbClr val="002060"/>
                </a:solidFill>
              </a:rPr>
              <a:t>Exemples d’initiatives </a:t>
            </a:r>
            <a:r>
              <a:rPr lang="en-GB" sz="3200" b="1" dirty="0">
                <a:solidFill>
                  <a:srgbClr val="002060"/>
                </a:solidFill>
              </a:rPr>
              <a:t>communautaires pour riposter </a:t>
            </a:r>
            <a:r>
              <a:rPr lang="en-GB" sz="3200" b="1">
                <a:solidFill>
                  <a:srgbClr val="002060"/>
                </a:solidFill>
              </a:rPr>
              <a:t>contre l’épidémie d’Ebola</a:t>
            </a:r>
            <a:endParaRPr lang="en-GB" sz="3200" b="1" dirty="0">
              <a:solidFill>
                <a:srgbClr val="002060"/>
              </a:solidFill>
            </a:endParaRPr>
          </a:p>
        </p:txBody>
      </p:sp>
      <p:sp>
        <p:nvSpPr>
          <p:cNvPr id="4" name="Content Placeholder 2"/>
          <p:cNvSpPr txBox="1">
            <a:spLocks noGrp="1"/>
          </p:cNvSpPr>
          <p:nvPr>
            <p:ph idx="1"/>
          </p:nvPr>
        </p:nvSpPr>
        <p:spPr bwMode="auto">
          <a:xfrm>
            <a:off x="457200" y="1600200"/>
            <a:ext cx="4267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a:t>Formation </a:t>
            </a:r>
            <a:r>
              <a:rPr lang="en-GB" sz="2800"/>
              <a:t>complète de</a:t>
            </a:r>
            <a:r>
              <a:rPr lang="pl-PL" sz="2800"/>
              <a:t> </a:t>
            </a:r>
            <a:r>
              <a:rPr lang="en-GB" sz="2800"/>
              <a:t>la </a:t>
            </a:r>
            <a:r>
              <a:rPr lang="en-GB" sz="2800" dirty="0"/>
              <a:t>communauté sur les pratiques </a:t>
            </a:r>
            <a:r>
              <a:rPr lang="en-GB" sz="2800"/>
              <a:t>saines à</a:t>
            </a:r>
            <a:r>
              <a:rPr lang="pl-PL" sz="2800"/>
              <a:t> </a:t>
            </a:r>
            <a:r>
              <a:rPr lang="en-GB" sz="2800"/>
              <a:t>appliquer </a:t>
            </a:r>
            <a:r>
              <a:rPr lang="en-GB" sz="2800" dirty="0"/>
              <a:t>au sein de la communauté (utiliser des sacs en plastique </a:t>
            </a:r>
            <a:r>
              <a:rPr lang="en-GB" sz="2800"/>
              <a:t>en l’absence </a:t>
            </a:r>
            <a:r>
              <a:rPr lang="en-GB" sz="2800" dirty="0"/>
              <a:t>de gants), assurée par un bénévole </a:t>
            </a:r>
            <a:r>
              <a:rPr lang="en-GB" sz="2800"/>
              <a:t>de l’Église</a:t>
            </a:r>
            <a:endParaRPr lang="en-GB" sz="2800" dirty="0"/>
          </a:p>
        </p:txBody>
      </p:sp>
      <p:pic>
        <p:nvPicPr>
          <p:cNvPr id="3074" name="Picture 2" descr="F:\who\9_RRT Ebola\Community Engagement rev\OutreachBTL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1574800"/>
            <a:ext cx="3602492" cy="3429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724400" y="5003800"/>
            <a:ext cx="3521259" cy="461665"/>
          </a:xfrm>
          <a:prstGeom prst="rect">
            <a:avLst/>
          </a:prstGeom>
        </p:spPr>
        <p:txBody>
          <a:bodyPr wrap="square">
            <a:spAutoFit/>
          </a:bodyPr>
          <a:lstStyle/>
          <a:p>
            <a:r>
              <a:rPr lang="fr-FR" sz="1200" dirty="0"/>
              <a:t>Reportage / Photo : Yallah Kawala, </a:t>
            </a:r>
            <a:r>
              <a:rPr lang="fr-FR" sz="1200" dirty="0" err="1"/>
              <a:t>Pasteur</a:t>
            </a:r>
            <a:r>
              <a:rPr lang="fr-FR" sz="1200" dirty="0"/>
              <a:t>, By the Light Ministry, Liberia</a:t>
            </a:r>
            <a:endParaRPr lang="en-GB" sz="1200" dirty="0"/>
          </a:p>
        </p:txBody>
      </p:sp>
    </p:spTree>
    <p:extLst>
      <p:ext uri="{BB962C8B-B14F-4D97-AF65-F5344CB8AC3E}">
        <p14:creationId xmlns:p14="http://schemas.microsoft.com/office/powerpoint/2010/main" val="887580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a:solidFill>
                  <a:srgbClr val="002060"/>
                </a:solidFill>
              </a:rPr>
              <a:t>Exemples d’initiatives </a:t>
            </a:r>
            <a:r>
              <a:rPr lang="en-GB" sz="3200" b="1" dirty="0">
                <a:solidFill>
                  <a:srgbClr val="002060"/>
                </a:solidFill>
              </a:rPr>
              <a:t>communautaires pour riposter </a:t>
            </a:r>
            <a:r>
              <a:rPr lang="en-GB" sz="3200" b="1">
                <a:solidFill>
                  <a:srgbClr val="002060"/>
                </a:solidFill>
              </a:rPr>
              <a:t>contre l’épidémie d’Ebola</a:t>
            </a:r>
            <a:endParaRPr lang="en-GB" sz="3200" b="1" dirty="0">
              <a:solidFill>
                <a:srgbClr val="002060"/>
              </a:solidFill>
            </a:endParaRPr>
          </a:p>
        </p:txBody>
      </p:sp>
      <p:sp>
        <p:nvSpPr>
          <p:cNvPr id="4" name="Content Placeholder 2"/>
          <p:cNvSpPr txBox="1">
            <a:spLocks noGrp="1"/>
          </p:cNvSpPr>
          <p:nvPr>
            <p:ph idx="1"/>
          </p:nvPr>
        </p:nvSpPr>
        <p:spPr bwMode="auto">
          <a:xfrm>
            <a:off x="457201" y="1600201"/>
            <a:ext cx="4038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a:t>Formation d’une </a:t>
            </a:r>
            <a:r>
              <a:rPr lang="en-US" sz="2800" dirty="0"/>
              <a:t>famille qui a perdu neuf proches </a:t>
            </a:r>
            <a:r>
              <a:rPr lang="en-US" sz="2800"/>
              <a:t>sur l’entretien </a:t>
            </a:r>
            <a:r>
              <a:rPr lang="en-US" sz="2800" dirty="0"/>
              <a:t>peu coûteux de la maison </a:t>
            </a:r>
            <a:endParaRPr lang="en-GB" sz="2800" dirty="0"/>
          </a:p>
        </p:txBody>
      </p:sp>
      <p:sp>
        <p:nvSpPr>
          <p:cNvPr id="6" name="Rectangle 5"/>
          <p:cNvSpPr/>
          <p:nvPr/>
        </p:nvSpPr>
        <p:spPr>
          <a:xfrm>
            <a:off x="4724400" y="4800600"/>
            <a:ext cx="3521259" cy="276999"/>
          </a:xfrm>
          <a:prstGeom prst="rect">
            <a:avLst/>
          </a:prstGeom>
        </p:spPr>
        <p:txBody>
          <a:bodyPr wrap="square">
            <a:spAutoFit/>
          </a:bodyPr>
          <a:lstStyle/>
          <a:p>
            <a:r>
              <a:rPr lang="fr-FR" sz="1200" dirty="0"/>
              <a:t>Reportage / Photo : Pate </a:t>
            </a:r>
            <a:r>
              <a:rPr lang="fr-FR" sz="1200" dirty="0" err="1"/>
              <a:t>Chon</a:t>
            </a:r>
            <a:r>
              <a:rPr lang="fr-FR" sz="1200" dirty="0"/>
              <a:t>, </a:t>
            </a:r>
            <a:r>
              <a:rPr lang="fr-FR" sz="1200" dirty="0" err="1"/>
              <a:t>Shalom</a:t>
            </a:r>
            <a:r>
              <a:rPr lang="fr-FR" sz="1200" dirty="0"/>
              <a:t> Liberia</a:t>
            </a:r>
            <a:endParaRPr lang="en-GB" sz="12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19651" y="1676400"/>
            <a:ext cx="3943349" cy="31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298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Outils pour engager le </a:t>
            </a:r>
            <a:r>
              <a:rPr lang="en-GB" sz="3200" b="1">
                <a:solidFill>
                  <a:srgbClr val="002060"/>
                </a:solidFill>
              </a:rPr>
              <a:t>dialogue avec</a:t>
            </a:r>
            <a:r>
              <a:rPr lang="pl-PL" sz="3200" b="1">
                <a:solidFill>
                  <a:srgbClr val="002060"/>
                </a:solidFill>
              </a:rPr>
              <a:t> </a:t>
            </a:r>
            <a:r>
              <a:rPr lang="en-GB" sz="3200" b="1">
                <a:solidFill>
                  <a:srgbClr val="002060"/>
                </a:solidFill>
              </a:rPr>
              <a:t>la</a:t>
            </a:r>
            <a:r>
              <a:rPr lang="pl-PL" sz="3200" b="1">
                <a:solidFill>
                  <a:srgbClr val="002060"/>
                </a:solidFill>
              </a:rPr>
              <a:t> </a:t>
            </a:r>
            <a:r>
              <a:rPr lang="en-GB" sz="3200" b="1">
                <a:solidFill>
                  <a:srgbClr val="002060"/>
                </a:solidFill>
              </a:rPr>
              <a:t>communauté</a:t>
            </a:r>
            <a:endParaRPr lang="en-GB" sz="3200" b="1" dirty="0">
              <a:solidFill>
                <a:srgbClr val="002060"/>
              </a:solidFill>
            </a:endParaRPr>
          </a:p>
        </p:txBody>
      </p:sp>
      <p:pic>
        <p:nvPicPr>
          <p:cNvPr id="1026" name="Picture 2"/>
          <p:cNvPicPr>
            <a:picLocks noChangeAspect="1" noChangeArrowheads="1"/>
          </p:cNvPicPr>
          <p:nvPr/>
        </p:nvPicPr>
        <p:blipFill>
          <a:blip r:embed="rId3" cstate="print"/>
          <a:stretch>
            <a:fillRect/>
          </a:stretch>
        </p:blipFill>
        <p:spPr bwMode="auto">
          <a:xfrm>
            <a:off x="469018" y="1752600"/>
            <a:ext cx="8217782" cy="3809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745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3500" b="1">
                <a:solidFill>
                  <a:srgbClr val="002060"/>
                </a:solidFill>
              </a:rPr>
              <a:t>Qu’avons-nous appris jusqu’à </a:t>
            </a:r>
            <a:r>
              <a:rPr lang="en-GB" sz="3500" b="1" dirty="0">
                <a:solidFill>
                  <a:srgbClr val="002060"/>
                </a:solidFill>
              </a:rPr>
              <a:t>présent ?</a:t>
            </a:r>
          </a:p>
        </p:txBody>
      </p:sp>
      <p:sp>
        <p:nvSpPr>
          <p:cNvPr id="3" name="Content Placeholder 2"/>
          <p:cNvSpPr>
            <a:spLocks noGrp="1"/>
          </p:cNvSpPr>
          <p:nvPr>
            <p:ph idx="1"/>
          </p:nvPr>
        </p:nvSpPr>
        <p:spPr>
          <a:xfrm>
            <a:off x="457200" y="1440000"/>
            <a:ext cx="8229600" cy="4525963"/>
          </a:xfrm>
        </p:spPr>
        <p:txBody>
          <a:bodyPr/>
          <a:lstStyle/>
          <a:p>
            <a:r>
              <a:rPr lang="en-US" sz="2800" dirty="0"/>
              <a:t>Impliquer des personnes locales qui </a:t>
            </a:r>
            <a:r>
              <a:rPr lang="en-US" sz="2800" dirty="0" err="1"/>
              <a:t>bénéficient</a:t>
            </a:r>
            <a:r>
              <a:rPr lang="pl-PL" sz="2800" dirty="0"/>
              <a:t> </a:t>
            </a:r>
            <a:r>
              <a:rPr lang="en-US" sz="2800" dirty="0"/>
              <a:t>de la confiance de la communauté (chefs religieux, personnes âgées, etc.). </a:t>
            </a:r>
          </a:p>
          <a:p>
            <a:r>
              <a:rPr lang="en-US" sz="2800" dirty="0"/>
              <a:t>Connaître et comprendre les coutumes locales impliquant des activités qui risquent de propager la maladie.</a:t>
            </a:r>
          </a:p>
          <a:p>
            <a:r>
              <a:rPr lang="en-US" sz="2800" dirty="0"/>
              <a:t>Bien connaître les dynamiques, structures de la communauté en tenant compte des tensions et des conflits présents sur le terrain.</a:t>
            </a:r>
          </a:p>
        </p:txBody>
      </p:sp>
    </p:spTree>
    <p:extLst>
      <p:ext uri="{BB962C8B-B14F-4D97-AF65-F5344CB8AC3E}">
        <p14:creationId xmlns:p14="http://schemas.microsoft.com/office/powerpoint/2010/main" val="1768264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3500" b="1">
                <a:solidFill>
                  <a:srgbClr val="002060"/>
                </a:solidFill>
              </a:rPr>
              <a:t>Qu’avons-nous appris jusqu’à </a:t>
            </a:r>
            <a:r>
              <a:rPr lang="en-GB" sz="3500" b="1" dirty="0">
                <a:solidFill>
                  <a:srgbClr val="002060"/>
                </a:solidFill>
              </a:rPr>
              <a:t>présent ?</a:t>
            </a:r>
          </a:p>
        </p:txBody>
      </p:sp>
      <p:sp>
        <p:nvSpPr>
          <p:cNvPr id="3" name="Content Placeholder 2"/>
          <p:cNvSpPr>
            <a:spLocks noGrp="1"/>
          </p:cNvSpPr>
          <p:nvPr>
            <p:ph idx="1"/>
          </p:nvPr>
        </p:nvSpPr>
        <p:spPr>
          <a:xfrm>
            <a:off x="457200" y="1440000"/>
            <a:ext cx="8001000" cy="3741600"/>
          </a:xfrm>
        </p:spPr>
        <p:txBody>
          <a:bodyPr/>
          <a:lstStyle/>
          <a:p>
            <a:r>
              <a:rPr lang="en-US" sz="2800" dirty="0"/>
              <a:t>Prendre en compte le public </a:t>
            </a:r>
            <a:r>
              <a:rPr lang="en-US" sz="2800" dirty="0" err="1"/>
              <a:t>cible</a:t>
            </a:r>
            <a:r>
              <a:rPr lang="en-US" sz="2800" dirty="0"/>
              <a:t> </a:t>
            </a:r>
            <a:r>
              <a:rPr lang="en-US" sz="2800" dirty="0" err="1"/>
              <a:t>dans</a:t>
            </a:r>
            <a:r>
              <a:rPr lang="en-US" sz="2800" dirty="0"/>
              <a:t> le cadre de la communication. Adapter le message au contexte pour gagner la confiance de la communauté. </a:t>
            </a:r>
          </a:p>
          <a:p>
            <a:r>
              <a:rPr lang="en-US" sz="2800" dirty="0"/>
              <a:t>Impliquer la communauté pour expliquer les risques et les solutions pour les </a:t>
            </a:r>
            <a:r>
              <a:rPr lang="en-US" sz="2800" dirty="0" err="1"/>
              <a:t>éviter</a:t>
            </a:r>
            <a:r>
              <a:rPr lang="en-US" sz="2800" dirty="0"/>
              <a:t> </a:t>
            </a:r>
            <a:r>
              <a:rPr lang="en-US" sz="2800" dirty="0" err="1"/>
              <a:t>afin</a:t>
            </a:r>
            <a:r>
              <a:rPr lang="en-US" sz="2800" dirty="0"/>
              <a:t> </a:t>
            </a:r>
            <a:r>
              <a:rPr lang="en-US" sz="2800" dirty="0" err="1"/>
              <a:t>d’accroître</a:t>
            </a:r>
            <a:r>
              <a:rPr lang="en-US" sz="2800" dirty="0"/>
              <a:t> le consentement. </a:t>
            </a:r>
          </a:p>
          <a:p>
            <a:r>
              <a:rPr lang="en-US" sz="2800" dirty="0"/>
              <a:t>Gérer les </a:t>
            </a:r>
            <a:r>
              <a:rPr lang="en-US" sz="2800" dirty="0" err="1"/>
              <a:t>rumeurs</a:t>
            </a:r>
            <a:r>
              <a:rPr lang="en-US" sz="2800" dirty="0"/>
              <a:t> </a:t>
            </a:r>
            <a:r>
              <a:rPr lang="en-US" sz="2800" dirty="0" err="1"/>
              <a:t>dès</a:t>
            </a:r>
            <a:r>
              <a:rPr lang="en-US" sz="2800" dirty="0"/>
              <a:t> </a:t>
            </a:r>
            <a:r>
              <a:rPr lang="en-US" sz="2800" dirty="0" err="1"/>
              <a:t>qu’elles</a:t>
            </a:r>
            <a:r>
              <a:rPr lang="en-US" sz="2800" dirty="0"/>
              <a:t> sont identifiées.</a:t>
            </a:r>
          </a:p>
        </p:txBody>
      </p:sp>
    </p:spTree>
    <p:extLst>
      <p:ext uri="{BB962C8B-B14F-4D97-AF65-F5344CB8AC3E}">
        <p14:creationId xmlns:p14="http://schemas.microsoft.com/office/powerpoint/2010/main" val="2519266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3500" b="1">
                <a:solidFill>
                  <a:srgbClr val="002060"/>
                </a:solidFill>
              </a:rPr>
              <a:t>Qu’avons-nous appris jusqu’à </a:t>
            </a:r>
            <a:r>
              <a:rPr lang="en-GB" sz="3500" b="1" dirty="0">
                <a:solidFill>
                  <a:srgbClr val="002060"/>
                </a:solidFill>
              </a:rPr>
              <a:t>présent ?</a:t>
            </a:r>
          </a:p>
        </p:txBody>
      </p:sp>
      <p:sp>
        <p:nvSpPr>
          <p:cNvPr id="3" name="Content Placeholder 2"/>
          <p:cNvSpPr>
            <a:spLocks noGrp="1"/>
          </p:cNvSpPr>
          <p:nvPr>
            <p:ph idx="1"/>
          </p:nvPr>
        </p:nvSpPr>
        <p:spPr>
          <a:xfrm>
            <a:off x="457200" y="1440000"/>
            <a:ext cx="7467600" cy="4525963"/>
          </a:xfrm>
        </p:spPr>
        <p:txBody>
          <a:bodyPr/>
          <a:lstStyle/>
          <a:p>
            <a:r>
              <a:rPr lang="en-US" sz="2800" dirty="0"/>
              <a:t>La méfiance à </a:t>
            </a:r>
            <a:r>
              <a:rPr lang="en-US" sz="2800" dirty="0" err="1"/>
              <a:t>l’égard</a:t>
            </a:r>
            <a:r>
              <a:rPr lang="en-US" sz="2800" dirty="0"/>
              <a:t> de certains acteurs ou de certaines autorités peut avoir un </a:t>
            </a:r>
            <a:r>
              <a:rPr lang="en-US" sz="2800" dirty="0" err="1"/>
              <a:t>effet</a:t>
            </a:r>
            <a:r>
              <a:rPr lang="pl-PL" sz="2800" dirty="0"/>
              <a:t> </a:t>
            </a:r>
            <a:r>
              <a:rPr lang="en-US" sz="2800" dirty="0" err="1"/>
              <a:t>négatif</a:t>
            </a:r>
            <a:r>
              <a:rPr lang="en-US" sz="2800" dirty="0"/>
              <a:t> sur le consentement de la communauté. </a:t>
            </a:r>
          </a:p>
          <a:p>
            <a:r>
              <a:rPr lang="en-US" sz="2800" dirty="0"/>
              <a:t>Adapter </a:t>
            </a:r>
            <a:r>
              <a:rPr lang="en-US" sz="2800" dirty="0" err="1"/>
              <a:t>l’intervention</a:t>
            </a:r>
            <a:r>
              <a:rPr lang="en-US" sz="2800" dirty="0"/>
              <a:t> de façon à permettre à la communauté de poursuivre ses pratiques traditionnelles tout en </a:t>
            </a:r>
            <a:r>
              <a:rPr lang="en-US" sz="2800" dirty="0" err="1"/>
              <a:t>évitant</a:t>
            </a:r>
            <a:r>
              <a:rPr lang="en-US" sz="2800" dirty="0"/>
              <a:t> de</a:t>
            </a:r>
            <a:r>
              <a:rPr lang="pl-PL" sz="2800" dirty="0"/>
              <a:t> </a:t>
            </a:r>
            <a:r>
              <a:rPr lang="en-US" sz="2800" dirty="0" err="1"/>
              <a:t>transmettre</a:t>
            </a:r>
            <a:r>
              <a:rPr lang="en-US" sz="2800" dirty="0"/>
              <a:t> la maladie. </a:t>
            </a:r>
          </a:p>
          <a:p>
            <a:pPr marL="0" indent="0">
              <a:buNone/>
            </a:pPr>
            <a:endParaRPr lang="en-GB" sz="2800" dirty="0"/>
          </a:p>
        </p:txBody>
      </p:sp>
    </p:spTree>
    <p:extLst>
      <p:ext uri="{BB962C8B-B14F-4D97-AF65-F5344CB8AC3E}">
        <p14:creationId xmlns:p14="http://schemas.microsoft.com/office/powerpoint/2010/main" val="534026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3500" b="1">
                <a:solidFill>
                  <a:srgbClr val="002060"/>
                </a:solidFill>
              </a:rPr>
              <a:t>Qu’avons-nous appris jusqu’à </a:t>
            </a:r>
            <a:r>
              <a:rPr lang="en-GB" sz="3500" b="1" dirty="0">
                <a:solidFill>
                  <a:srgbClr val="002060"/>
                </a:solidFill>
              </a:rPr>
              <a:t>présent ?</a:t>
            </a:r>
          </a:p>
        </p:txBody>
      </p:sp>
      <p:sp>
        <p:nvSpPr>
          <p:cNvPr id="3" name="Content Placeholder 2"/>
          <p:cNvSpPr>
            <a:spLocks noGrp="1"/>
          </p:cNvSpPr>
          <p:nvPr>
            <p:ph idx="1"/>
          </p:nvPr>
        </p:nvSpPr>
        <p:spPr>
          <a:xfrm>
            <a:off x="457200" y="1440000"/>
            <a:ext cx="7696200" cy="4525963"/>
          </a:xfrm>
        </p:spPr>
        <p:txBody>
          <a:bodyPr/>
          <a:lstStyle/>
          <a:p>
            <a:r>
              <a:rPr lang="en-US" sz="2800" dirty="0"/>
              <a:t>La communauté peut </a:t>
            </a:r>
            <a:r>
              <a:rPr lang="en-US" sz="2800" dirty="0" err="1"/>
              <a:t>contribuer</a:t>
            </a:r>
            <a:r>
              <a:rPr lang="en-US" sz="2800" dirty="0"/>
              <a:t> à</a:t>
            </a:r>
            <a:r>
              <a:rPr lang="pl-PL" sz="2800" dirty="0"/>
              <a:t> </a:t>
            </a:r>
            <a:r>
              <a:rPr lang="en-US" sz="2800" dirty="0" err="1"/>
              <a:t>l’intervention</a:t>
            </a:r>
            <a:r>
              <a:rPr lang="en-US" sz="2800" dirty="0"/>
              <a:t> de manière positive. </a:t>
            </a:r>
            <a:r>
              <a:rPr lang="en-US" sz="2800" dirty="0" err="1"/>
              <a:t>Être</a:t>
            </a:r>
            <a:r>
              <a:rPr lang="pl-PL" sz="2800" dirty="0"/>
              <a:t> </a:t>
            </a:r>
            <a:r>
              <a:rPr lang="en-US" sz="2800" dirty="0" err="1"/>
              <a:t>conscient</a:t>
            </a:r>
            <a:r>
              <a:rPr lang="en-US" sz="2800" dirty="0"/>
              <a:t>, saisir et exploiter les </a:t>
            </a:r>
            <a:r>
              <a:rPr lang="en-US" sz="2800" dirty="0" err="1"/>
              <a:t>opportunités</a:t>
            </a:r>
            <a:r>
              <a:rPr lang="en-US" sz="2800" dirty="0"/>
              <a:t>.</a:t>
            </a:r>
          </a:p>
          <a:p>
            <a:r>
              <a:rPr lang="en-US" sz="2800" dirty="0"/>
              <a:t>Nos propres préjugés culturels peuvent influencer notre manière de travailler. Il </a:t>
            </a:r>
            <a:r>
              <a:rPr lang="en-US" sz="2800" dirty="0" err="1"/>
              <a:t>est</a:t>
            </a:r>
            <a:r>
              <a:rPr lang="en-US" sz="2800" dirty="0"/>
              <a:t> important de rester conscient de ces limites. </a:t>
            </a:r>
          </a:p>
          <a:p>
            <a:endParaRPr lang="en-GB" sz="2800" dirty="0"/>
          </a:p>
        </p:txBody>
      </p:sp>
    </p:spTree>
    <p:extLst>
      <p:ext uri="{BB962C8B-B14F-4D97-AF65-F5344CB8AC3E}">
        <p14:creationId xmlns:p14="http://schemas.microsoft.com/office/powerpoint/2010/main" val="460301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3500" b="1">
                <a:solidFill>
                  <a:srgbClr val="002060"/>
                </a:solidFill>
              </a:rPr>
              <a:t>Qu’avons-nous appris jusqu’à </a:t>
            </a:r>
            <a:r>
              <a:rPr lang="en-GB" sz="3500" b="1" dirty="0">
                <a:solidFill>
                  <a:srgbClr val="002060"/>
                </a:solidFill>
              </a:rPr>
              <a:t>présent ?</a:t>
            </a:r>
          </a:p>
        </p:txBody>
      </p:sp>
      <p:pic>
        <p:nvPicPr>
          <p:cNvPr id="4098" name="Picture 2" descr="F:\who\9_RRT Ebola\Community Engagement rev\writinghand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2200" y="1676400"/>
            <a:ext cx="4152900" cy="41529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20815844">
            <a:off x="2407526" y="1859926"/>
            <a:ext cx="2743200" cy="461665"/>
          </a:xfrm>
          <a:prstGeom prst="rect">
            <a:avLst/>
          </a:prstGeom>
          <a:noFill/>
        </p:spPr>
        <p:txBody>
          <a:bodyPr wrap="square" rtlCol="0">
            <a:spAutoFit/>
          </a:bodyPr>
          <a:lstStyle/>
          <a:p>
            <a:r>
              <a:rPr lang="en-GB" sz="2400" dirty="0">
                <a:latin typeface="Bodoni MT Condensed" panose="02070606080606020203" pitchFamily="18" charset="0"/>
              </a:rPr>
              <a:t>Ajoutez vos notes ici.</a:t>
            </a:r>
          </a:p>
        </p:txBody>
      </p:sp>
    </p:spTree>
    <p:extLst>
      <p:ext uri="{BB962C8B-B14F-4D97-AF65-F5344CB8AC3E}">
        <p14:creationId xmlns:p14="http://schemas.microsoft.com/office/powerpoint/2010/main" val="2619489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8196" name="Picture 2"/>
          <p:cNvPicPr>
            <a:picLocks noChangeAspect="1" noChangeArrowheads="1"/>
          </p:cNvPicPr>
          <p:nvPr/>
        </p:nvPicPr>
        <p:blipFill>
          <a:blip r:embed="rId3" cstate="print"/>
          <a:stretch>
            <a:fillRect/>
          </a:stretch>
        </p:blipFill>
        <p:spPr bwMode="auto">
          <a:xfrm>
            <a:off x="-2" y="40655"/>
            <a:ext cx="9144002" cy="681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2855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36988" y="1341438"/>
            <a:ext cx="1311275" cy="925512"/>
          </a:xfrm>
          <a:prstGeom prst="rect">
            <a:avLst/>
          </a:prstGeom>
          <a:gradFill rotWithShape="1">
            <a:gsLst>
              <a:gs pos="0">
                <a:srgbClr val="FFFF00"/>
              </a:gs>
              <a:gs pos="100000">
                <a:schemeClr val="hlink"/>
              </a:gs>
            </a:gsLst>
            <a:lin ang="0" scaled="1"/>
          </a:gradFill>
          <a:ln w="8001">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endParaRPr lang="en-US" altLang="en-US" sz="1800">
              <a:solidFill>
                <a:srgbClr val="000000"/>
              </a:solidFill>
            </a:endParaRPr>
          </a:p>
        </p:txBody>
      </p:sp>
      <p:sp>
        <p:nvSpPr>
          <p:cNvPr id="11268" name="Rectangle 4"/>
          <p:cNvSpPr>
            <a:spLocks noChangeArrowheads="1"/>
          </p:cNvSpPr>
          <p:nvPr/>
        </p:nvSpPr>
        <p:spPr bwMode="auto">
          <a:xfrm rot="-5400000">
            <a:off x="3862388" y="4229100"/>
            <a:ext cx="1260475" cy="131127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1376" tIns="45688" rIns="91376" bIns="45688" anchor="ctr">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1300">
                <a:solidFill>
                  <a:srgbClr val="000000"/>
                </a:solidFill>
              </a:rPr>
              <a:t>Contrôle des vecteurs et des réservoirs </a:t>
            </a:r>
          </a:p>
          <a:p>
            <a:pPr algn="ctr" eaLnBrk="1" hangingPunct="1">
              <a:spcBef>
                <a:spcPct val="0"/>
              </a:spcBef>
              <a:buFontTx/>
              <a:buNone/>
            </a:pPr>
            <a:r>
              <a:rPr lang="en-GB" altLang="en-US" sz="1300">
                <a:solidFill>
                  <a:srgbClr val="000000"/>
                </a:solidFill>
              </a:rPr>
              <a:t>dans la nature</a:t>
            </a:r>
          </a:p>
          <a:p>
            <a:pPr algn="ctr" eaLnBrk="1" hangingPunct="1">
              <a:spcBef>
                <a:spcPct val="0"/>
              </a:spcBef>
              <a:buFontTx/>
              <a:buNone/>
            </a:pPr>
            <a:endParaRPr lang="en-GB" altLang="en-US" sz="1300">
              <a:solidFill>
                <a:srgbClr val="000000"/>
              </a:solidFill>
            </a:endParaRPr>
          </a:p>
        </p:txBody>
      </p:sp>
      <p:sp>
        <p:nvSpPr>
          <p:cNvPr id="11269" name="Rectangle 5"/>
          <p:cNvSpPr>
            <a:spLocks noChangeArrowheads="1"/>
          </p:cNvSpPr>
          <p:nvPr/>
        </p:nvSpPr>
        <p:spPr bwMode="auto">
          <a:xfrm>
            <a:off x="5076825" y="836613"/>
            <a:ext cx="1042988" cy="531812"/>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0" name="Rectangle 6"/>
          <p:cNvSpPr>
            <a:spLocks noChangeArrowheads="1"/>
          </p:cNvSpPr>
          <p:nvPr/>
        </p:nvSpPr>
        <p:spPr bwMode="auto">
          <a:xfrm>
            <a:off x="7223125" y="836613"/>
            <a:ext cx="1670050" cy="712787"/>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1" name="Rectangle 7"/>
          <p:cNvSpPr>
            <a:spLocks noChangeArrowheads="1"/>
          </p:cNvSpPr>
          <p:nvPr/>
        </p:nvSpPr>
        <p:spPr bwMode="auto">
          <a:xfrm>
            <a:off x="7450138" y="1687513"/>
            <a:ext cx="1443037" cy="561975"/>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2" name="Rectangle 8"/>
          <p:cNvSpPr>
            <a:spLocks noChangeArrowheads="1"/>
          </p:cNvSpPr>
          <p:nvPr/>
        </p:nvSpPr>
        <p:spPr bwMode="auto">
          <a:xfrm>
            <a:off x="2051050" y="836613"/>
            <a:ext cx="1785938" cy="576262"/>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3" name="Rectangle 9"/>
          <p:cNvSpPr>
            <a:spLocks noChangeArrowheads="1"/>
          </p:cNvSpPr>
          <p:nvPr/>
        </p:nvSpPr>
        <p:spPr bwMode="auto">
          <a:xfrm>
            <a:off x="236538" y="836613"/>
            <a:ext cx="1743075" cy="642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4" name="Rectangle 10"/>
          <p:cNvSpPr>
            <a:spLocks noChangeArrowheads="1"/>
          </p:cNvSpPr>
          <p:nvPr/>
        </p:nvSpPr>
        <p:spPr bwMode="auto">
          <a:xfrm>
            <a:off x="6227763" y="836613"/>
            <a:ext cx="871537" cy="504825"/>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5" name="Rectangle 11"/>
          <p:cNvSpPr>
            <a:spLocks noChangeArrowheads="1"/>
          </p:cNvSpPr>
          <p:nvPr/>
        </p:nvSpPr>
        <p:spPr bwMode="auto">
          <a:xfrm>
            <a:off x="5127625" y="901700"/>
            <a:ext cx="8897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dirty="0">
                <a:solidFill>
                  <a:srgbClr val="000000"/>
                </a:solidFill>
              </a:rPr>
              <a:t>Triage entrée/</a:t>
            </a:r>
            <a:br>
              <a:rPr lang="pl-PL" altLang="en-US" sz="1100" dirty="0">
                <a:solidFill>
                  <a:srgbClr val="000000"/>
                </a:solidFill>
              </a:rPr>
            </a:br>
            <a:r>
              <a:rPr lang="en-GB" altLang="en-US" sz="1100" dirty="0">
                <a:solidFill>
                  <a:srgbClr val="000000"/>
                </a:solidFill>
              </a:rPr>
              <a:t>sortie</a:t>
            </a:r>
            <a:endParaRPr lang="en-GB" altLang="en-US" sz="1100" dirty="0">
              <a:solidFill>
                <a:srgbClr val="000000"/>
              </a:solidFill>
              <a:latin typeface="Calibri" pitchFamily="34" charset="0"/>
            </a:endParaRPr>
          </a:p>
        </p:txBody>
      </p:sp>
      <p:sp>
        <p:nvSpPr>
          <p:cNvPr id="11276" name="Rectangle 12"/>
          <p:cNvSpPr>
            <a:spLocks noChangeArrowheads="1"/>
          </p:cNvSpPr>
          <p:nvPr/>
        </p:nvSpPr>
        <p:spPr bwMode="auto">
          <a:xfrm>
            <a:off x="6263582" y="901700"/>
            <a:ext cx="799899"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90000"/>
              </a:lnSpc>
              <a:spcBef>
                <a:spcPct val="0"/>
              </a:spcBef>
              <a:buFontTx/>
              <a:buNone/>
            </a:pPr>
            <a:r>
              <a:rPr lang="en-GB" altLang="en-US" sz="1100" dirty="0" err="1">
                <a:solidFill>
                  <a:srgbClr val="000000"/>
                </a:solidFill>
              </a:rPr>
              <a:t>Isolement</a:t>
            </a:r>
            <a:endParaRPr lang="en-GB" altLang="en-US" sz="1100" dirty="0">
              <a:solidFill>
                <a:srgbClr val="000000"/>
              </a:solidFill>
            </a:endParaRPr>
          </a:p>
          <a:p>
            <a:pPr eaLnBrk="1" hangingPunct="1">
              <a:lnSpc>
                <a:spcPct val="90000"/>
              </a:lnSpc>
              <a:spcBef>
                <a:spcPct val="0"/>
              </a:spcBef>
              <a:buFontTx/>
              <a:buNone/>
            </a:pPr>
            <a:r>
              <a:rPr lang="en-GB" altLang="en-US" sz="1100" dirty="0">
                <a:solidFill>
                  <a:srgbClr val="000000"/>
                </a:solidFill>
              </a:rPr>
              <a:t>des </a:t>
            </a:r>
            <a:r>
              <a:rPr lang="en-GB" altLang="en-US" sz="1100" dirty="0" err="1">
                <a:solidFill>
                  <a:srgbClr val="000000"/>
                </a:solidFill>
              </a:rPr>
              <a:t>malades</a:t>
            </a:r>
            <a:endParaRPr lang="en-GB" altLang="en-US" sz="1100" dirty="0">
              <a:solidFill>
                <a:srgbClr val="000000"/>
              </a:solidFill>
              <a:latin typeface="Calibri" pitchFamily="34" charset="0"/>
            </a:endParaRPr>
          </a:p>
        </p:txBody>
      </p:sp>
      <p:sp>
        <p:nvSpPr>
          <p:cNvPr id="11277" name="Rectangle 13"/>
          <p:cNvSpPr>
            <a:spLocks noChangeArrowheads="1"/>
          </p:cNvSpPr>
          <p:nvPr/>
        </p:nvSpPr>
        <p:spPr bwMode="auto">
          <a:xfrm>
            <a:off x="236538" y="1557338"/>
            <a:ext cx="1311275" cy="719137"/>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78" name="Rectangle 15"/>
          <p:cNvSpPr>
            <a:spLocks noChangeArrowheads="1"/>
          </p:cNvSpPr>
          <p:nvPr/>
        </p:nvSpPr>
        <p:spPr bwMode="auto">
          <a:xfrm>
            <a:off x="7699375" y="2420938"/>
            <a:ext cx="1368425"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a:solidFill>
                  <a:srgbClr val="000000"/>
                </a:solidFill>
              </a:rPr>
              <a:t>Essais cliniques</a:t>
            </a:r>
          </a:p>
          <a:p>
            <a:pPr eaLnBrk="1" hangingPunct="1">
              <a:lnSpc>
                <a:spcPct val="110000"/>
              </a:lnSpc>
              <a:spcBef>
                <a:spcPct val="0"/>
              </a:spcBef>
              <a:buFontTx/>
              <a:buNone/>
            </a:pPr>
            <a:r>
              <a:rPr lang="en-GB" altLang="en-US" sz="1100">
                <a:solidFill>
                  <a:srgbClr val="000000"/>
                </a:solidFill>
              </a:rPr>
              <a:t>Comité éthique</a:t>
            </a:r>
            <a:endParaRPr lang="en-GB" altLang="en-US" sz="1100">
              <a:solidFill>
                <a:srgbClr val="000000"/>
              </a:solidFill>
              <a:latin typeface="Calibri" pitchFamily="34" charset="0"/>
            </a:endParaRPr>
          </a:p>
        </p:txBody>
      </p:sp>
      <p:sp>
        <p:nvSpPr>
          <p:cNvPr id="11279" name="Rectangle 16"/>
          <p:cNvSpPr>
            <a:spLocks noChangeArrowheads="1"/>
          </p:cNvSpPr>
          <p:nvPr/>
        </p:nvSpPr>
        <p:spPr bwMode="auto">
          <a:xfrm>
            <a:off x="7699375" y="1773238"/>
            <a:ext cx="910506"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dirty="0">
                <a:solidFill>
                  <a:srgbClr val="000000"/>
                </a:solidFill>
              </a:rPr>
              <a:t>Organisation</a:t>
            </a:r>
          </a:p>
          <a:p>
            <a:pPr eaLnBrk="1" hangingPunct="1">
              <a:lnSpc>
                <a:spcPct val="110000"/>
              </a:lnSpc>
              <a:spcBef>
                <a:spcPct val="0"/>
              </a:spcBef>
              <a:buFontTx/>
              <a:buNone/>
            </a:pPr>
            <a:r>
              <a:rPr lang="en-GB" altLang="en-US" sz="1100" dirty="0">
                <a:solidFill>
                  <a:srgbClr val="000000"/>
                </a:solidFill>
              </a:rPr>
              <a:t>des </a:t>
            </a:r>
            <a:r>
              <a:rPr lang="en-GB" altLang="en-US" sz="1100" dirty="0" err="1">
                <a:solidFill>
                  <a:srgbClr val="000000"/>
                </a:solidFill>
              </a:rPr>
              <a:t>funérailles</a:t>
            </a:r>
            <a:endParaRPr lang="en-GB" altLang="en-US" sz="1100" dirty="0">
              <a:solidFill>
                <a:srgbClr val="000000"/>
              </a:solidFill>
              <a:latin typeface="Calibri" pitchFamily="34" charset="0"/>
            </a:endParaRPr>
          </a:p>
        </p:txBody>
      </p:sp>
      <p:sp>
        <p:nvSpPr>
          <p:cNvPr id="11281" name="Rectangle 19"/>
          <p:cNvSpPr>
            <a:spLocks noChangeArrowheads="1"/>
          </p:cNvSpPr>
          <p:nvPr/>
        </p:nvSpPr>
        <p:spPr bwMode="auto">
          <a:xfrm>
            <a:off x="7437438" y="2320925"/>
            <a:ext cx="1455737" cy="6032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82" name="Rectangle 20"/>
          <p:cNvSpPr>
            <a:spLocks noChangeArrowheads="1"/>
          </p:cNvSpPr>
          <p:nvPr/>
        </p:nvSpPr>
        <p:spPr bwMode="auto">
          <a:xfrm>
            <a:off x="7346950" y="5346700"/>
            <a:ext cx="1546225" cy="746125"/>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83" name="Rectangle 21"/>
          <p:cNvSpPr>
            <a:spLocks noChangeArrowheads="1"/>
          </p:cNvSpPr>
          <p:nvPr/>
        </p:nvSpPr>
        <p:spPr bwMode="auto">
          <a:xfrm>
            <a:off x="7437438" y="4651375"/>
            <a:ext cx="1455737" cy="577850"/>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84" name="Rectangle 22"/>
          <p:cNvSpPr>
            <a:spLocks noChangeArrowheads="1"/>
          </p:cNvSpPr>
          <p:nvPr/>
        </p:nvSpPr>
        <p:spPr bwMode="auto">
          <a:xfrm>
            <a:off x="7437438" y="3933825"/>
            <a:ext cx="1455737" cy="574675"/>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85" name="Rectangle 23"/>
          <p:cNvSpPr>
            <a:spLocks noChangeArrowheads="1"/>
          </p:cNvSpPr>
          <p:nvPr/>
        </p:nvSpPr>
        <p:spPr bwMode="auto">
          <a:xfrm>
            <a:off x="7699375" y="5474286"/>
            <a:ext cx="76302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Échantillons</a:t>
            </a:r>
          </a:p>
          <a:p>
            <a:pPr eaLnBrk="1" hangingPunct="1">
              <a:spcBef>
                <a:spcPct val="0"/>
              </a:spcBef>
              <a:buFontTx/>
              <a:buNone/>
            </a:pPr>
            <a:r>
              <a:rPr lang="en-GB" altLang="en-US" sz="1100">
                <a:solidFill>
                  <a:srgbClr val="000000"/>
                </a:solidFill>
              </a:rPr>
              <a:t>Tests en </a:t>
            </a:r>
          </a:p>
          <a:p>
            <a:pPr eaLnBrk="1" hangingPunct="1">
              <a:spcBef>
                <a:spcPct val="0"/>
              </a:spcBef>
              <a:buFontTx/>
              <a:buNone/>
            </a:pPr>
            <a:r>
              <a:rPr lang="en-GB" altLang="en-US" sz="1100">
                <a:solidFill>
                  <a:srgbClr val="000000"/>
                </a:solidFill>
              </a:rPr>
              <a:t>laboratoire</a:t>
            </a:r>
          </a:p>
        </p:txBody>
      </p:sp>
      <p:sp>
        <p:nvSpPr>
          <p:cNvPr id="11286" name="Rectangle 24"/>
          <p:cNvSpPr>
            <a:spLocks noChangeArrowheads="1"/>
          </p:cNvSpPr>
          <p:nvPr/>
        </p:nvSpPr>
        <p:spPr bwMode="auto">
          <a:xfrm>
            <a:off x="7699375" y="4724400"/>
            <a:ext cx="1295400"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a:solidFill>
                  <a:srgbClr val="000000"/>
                </a:solidFill>
              </a:rPr>
              <a:t>Suivi</a:t>
            </a:r>
          </a:p>
          <a:p>
            <a:pPr eaLnBrk="1" hangingPunct="1">
              <a:lnSpc>
                <a:spcPct val="110000"/>
              </a:lnSpc>
              <a:spcBef>
                <a:spcPct val="0"/>
              </a:spcBef>
              <a:buFontTx/>
              <a:buNone/>
            </a:pPr>
            <a:r>
              <a:rPr lang="en-GB" altLang="en-US" sz="1100">
                <a:solidFill>
                  <a:srgbClr val="000000"/>
                </a:solidFill>
              </a:rPr>
              <a:t>des contacts</a:t>
            </a:r>
            <a:endParaRPr lang="en-GB" altLang="en-US" sz="1100">
              <a:solidFill>
                <a:srgbClr val="000000"/>
              </a:solidFill>
              <a:latin typeface="Calibri" pitchFamily="34" charset="0"/>
            </a:endParaRPr>
          </a:p>
        </p:txBody>
      </p:sp>
      <p:sp>
        <p:nvSpPr>
          <p:cNvPr id="11287" name="Rectangle 25"/>
          <p:cNvSpPr>
            <a:spLocks noChangeArrowheads="1"/>
          </p:cNvSpPr>
          <p:nvPr/>
        </p:nvSpPr>
        <p:spPr bwMode="auto">
          <a:xfrm>
            <a:off x="7699375" y="4005263"/>
            <a:ext cx="892873"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dirty="0" err="1">
                <a:solidFill>
                  <a:srgbClr val="000000"/>
                </a:solidFill>
              </a:rPr>
              <a:t>Recherche</a:t>
            </a:r>
            <a:br>
              <a:rPr lang="pl-PL" altLang="en-US" sz="1100" dirty="0">
                <a:solidFill>
                  <a:srgbClr val="000000"/>
                </a:solidFill>
              </a:rPr>
            </a:br>
            <a:r>
              <a:rPr lang="en-GB" altLang="en-US" sz="1100" dirty="0">
                <a:solidFill>
                  <a:srgbClr val="000000"/>
                </a:solidFill>
              </a:rPr>
              <a:t>active des </a:t>
            </a:r>
            <a:r>
              <a:rPr lang="en-GB" altLang="en-US" sz="1100" dirty="0" err="1">
                <a:solidFill>
                  <a:srgbClr val="000000"/>
                </a:solidFill>
              </a:rPr>
              <a:t>cas</a:t>
            </a:r>
            <a:endParaRPr lang="en-GB" altLang="en-US" sz="1100" dirty="0">
              <a:solidFill>
                <a:srgbClr val="000000"/>
              </a:solidFill>
              <a:latin typeface="Calibri" pitchFamily="34" charset="0"/>
            </a:endParaRPr>
          </a:p>
        </p:txBody>
      </p:sp>
      <p:sp>
        <p:nvSpPr>
          <p:cNvPr id="11288" name="Rectangle 26"/>
          <p:cNvSpPr>
            <a:spLocks noChangeArrowheads="1"/>
          </p:cNvSpPr>
          <p:nvPr/>
        </p:nvSpPr>
        <p:spPr bwMode="auto">
          <a:xfrm>
            <a:off x="7397750" y="865188"/>
            <a:ext cx="1441450" cy="56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lnSpc>
                <a:spcPct val="120000"/>
              </a:lnSpc>
              <a:spcBef>
                <a:spcPct val="0"/>
              </a:spcBef>
              <a:buFontTx/>
              <a:buNone/>
            </a:pPr>
            <a:r>
              <a:rPr lang="en-GB" altLang="en-US" sz="1600">
                <a:solidFill>
                  <a:srgbClr val="000000"/>
                </a:solidFill>
              </a:rPr>
              <a:t>Lutte contre</a:t>
            </a:r>
          </a:p>
          <a:p>
            <a:pPr algn="ctr" eaLnBrk="1" hangingPunct="1">
              <a:lnSpc>
                <a:spcPct val="120000"/>
              </a:lnSpc>
              <a:spcBef>
                <a:spcPct val="0"/>
              </a:spcBef>
              <a:buFontTx/>
              <a:buNone/>
            </a:pPr>
            <a:r>
              <a:rPr lang="en-GB" altLang="en-US" sz="1600">
                <a:solidFill>
                  <a:srgbClr val="000000"/>
                </a:solidFill>
              </a:rPr>
              <a:t>les infections</a:t>
            </a:r>
          </a:p>
        </p:txBody>
      </p:sp>
      <p:sp>
        <p:nvSpPr>
          <p:cNvPr id="11289" name="Rectangle 27"/>
          <p:cNvSpPr>
            <a:spLocks noChangeArrowheads="1"/>
          </p:cNvSpPr>
          <p:nvPr/>
        </p:nvSpPr>
        <p:spPr bwMode="auto">
          <a:xfrm>
            <a:off x="236538" y="5381625"/>
            <a:ext cx="1584325" cy="711200"/>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9933"/>
                </a:solidFill>
              </a14:hiddenFill>
            </a:ext>
          </a:ex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0" name="Rectangle 29"/>
          <p:cNvSpPr>
            <a:spLocks noChangeArrowheads="1"/>
          </p:cNvSpPr>
          <p:nvPr/>
        </p:nvSpPr>
        <p:spPr bwMode="auto">
          <a:xfrm>
            <a:off x="304800" y="5474286"/>
            <a:ext cx="11012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Équipes mobiles </a:t>
            </a:r>
          </a:p>
          <a:p>
            <a:pPr eaLnBrk="1" hangingPunct="1">
              <a:spcBef>
                <a:spcPct val="0"/>
              </a:spcBef>
              <a:buFontTx/>
              <a:buNone/>
            </a:pPr>
            <a:r>
              <a:rPr lang="en-GB" altLang="en-US" sz="1100">
                <a:solidFill>
                  <a:srgbClr val="000000"/>
                </a:solidFill>
              </a:rPr>
              <a:t>sociales et </a:t>
            </a:r>
          </a:p>
          <a:p>
            <a:pPr eaLnBrk="1" hangingPunct="1">
              <a:spcBef>
                <a:spcPct val="0"/>
              </a:spcBef>
              <a:buFontTx/>
              <a:buNone/>
            </a:pPr>
            <a:r>
              <a:rPr lang="en-GB" altLang="en-US" sz="1100">
                <a:solidFill>
                  <a:srgbClr val="000000"/>
                </a:solidFill>
              </a:rPr>
              <a:t>épidémiologiques</a:t>
            </a:r>
          </a:p>
        </p:txBody>
      </p:sp>
      <p:sp>
        <p:nvSpPr>
          <p:cNvPr id="11291" name="Rectangle 30"/>
          <p:cNvSpPr>
            <a:spLocks noChangeArrowheads="1"/>
          </p:cNvSpPr>
          <p:nvPr/>
        </p:nvSpPr>
        <p:spPr bwMode="auto">
          <a:xfrm>
            <a:off x="236538" y="2349500"/>
            <a:ext cx="1225550" cy="574675"/>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2" name="Rectangle 31"/>
          <p:cNvSpPr>
            <a:spLocks noChangeArrowheads="1"/>
          </p:cNvSpPr>
          <p:nvPr/>
        </p:nvSpPr>
        <p:spPr bwMode="auto">
          <a:xfrm>
            <a:off x="236538" y="3932238"/>
            <a:ext cx="1311275" cy="647700"/>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3" name="Rectangle 32"/>
          <p:cNvSpPr>
            <a:spLocks noChangeArrowheads="1"/>
          </p:cNvSpPr>
          <p:nvPr/>
        </p:nvSpPr>
        <p:spPr bwMode="auto">
          <a:xfrm>
            <a:off x="236538" y="4689475"/>
            <a:ext cx="1311275" cy="611188"/>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4" name="Rectangle 33"/>
          <p:cNvSpPr>
            <a:spLocks noChangeArrowheads="1"/>
          </p:cNvSpPr>
          <p:nvPr/>
        </p:nvSpPr>
        <p:spPr bwMode="auto">
          <a:xfrm>
            <a:off x="304800" y="4086811"/>
            <a:ext cx="5177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Sécurité</a:t>
            </a:r>
          </a:p>
          <a:p>
            <a:pPr eaLnBrk="1" hangingPunct="1">
              <a:spcBef>
                <a:spcPct val="0"/>
              </a:spcBef>
              <a:buFontTx/>
              <a:buNone/>
            </a:pPr>
            <a:r>
              <a:rPr lang="en-GB" altLang="en-US" sz="1100">
                <a:solidFill>
                  <a:srgbClr val="000000"/>
                </a:solidFill>
              </a:rPr>
              <a:t>Police</a:t>
            </a:r>
            <a:endParaRPr lang="en-GB" altLang="en-US" sz="1100">
              <a:solidFill>
                <a:srgbClr val="000000"/>
              </a:solidFill>
              <a:latin typeface="Calibri" pitchFamily="34" charset="0"/>
            </a:endParaRPr>
          </a:p>
        </p:txBody>
      </p:sp>
      <p:sp>
        <p:nvSpPr>
          <p:cNvPr id="11295" name="Rectangle 34"/>
          <p:cNvSpPr>
            <a:spLocks noChangeArrowheads="1"/>
          </p:cNvSpPr>
          <p:nvPr/>
        </p:nvSpPr>
        <p:spPr bwMode="auto">
          <a:xfrm>
            <a:off x="304800" y="4791937"/>
            <a:ext cx="626775" cy="40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20000"/>
              </a:lnSpc>
              <a:spcBef>
                <a:spcPct val="0"/>
              </a:spcBef>
              <a:buFontTx/>
              <a:buNone/>
            </a:pPr>
            <a:r>
              <a:rPr lang="en-GB" altLang="en-US" sz="1100">
                <a:solidFill>
                  <a:srgbClr val="000000"/>
                </a:solidFill>
              </a:rPr>
              <a:t>Logement</a:t>
            </a:r>
          </a:p>
          <a:p>
            <a:pPr eaLnBrk="1" hangingPunct="1">
              <a:lnSpc>
                <a:spcPct val="120000"/>
              </a:lnSpc>
              <a:spcBef>
                <a:spcPct val="0"/>
              </a:spcBef>
              <a:buFontTx/>
              <a:buNone/>
            </a:pPr>
            <a:r>
              <a:rPr lang="en-GB" altLang="en-US" sz="1100">
                <a:solidFill>
                  <a:srgbClr val="000000"/>
                </a:solidFill>
              </a:rPr>
              <a:t>Nourriture</a:t>
            </a:r>
          </a:p>
        </p:txBody>
      </p:sp>
      <p:sp>
        <p:nvSpPr>
          <p:cNvPr id="11297" name="Rectangle 36"/>
          <p:cNvSpPr>
            <a:spLocks noChangeArrowheads="1"/>
          </p:cNvSpPr>
          <p:nvPr/>
        </p:nvSpPr>
        <p:spPr bwMode="auto">
          <a:xfrm>
            <a:off x="6172200" y="5516563"/>
            <a:ext cx="1119188" cy="576262"/>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8" name="Rectangle 37"/>
          <p:cNvSpPr>
            <a:spLocks noChangeArrowheads="1"/>
          </p:cNvSpPr>
          <p:nvPr/>
        </p:nvSpPr>
        <p:spPr bwMode="auto">
          <a:xfrm>
            <a:off x="5141913" y="5516563"/>
            <a:ext cx="954088" cy="576262"/>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299" name="Rectangle 38"/>
          <p:cNvSpPr>
            <a:spLocks noChangeArrowheads="1"/>
          </p:cNvSpPr>
          <p:nvPr/>
        </p:nvSpPr>
        <p:spPr bwMode="auto">
          <a:xfrm>
            <a:off x="5232004" y="5643563"/>
            <a:ext cx="7739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Rechercher</a:t>
            </a:r>
            <a:br>
              <a:rPr lang="pl-PL" altLang="en-US" sz="1100">
                <a:solidFill>
                  <a:srgbClr val="000000"/>
                </a:solidFill>
              </a:rPr>
            </a:br>
            <a:r>
              <a:rPr lang="en-GB" altLang="en-US" sz="1100">
                <a:solidFill>
                  <a:srgbClr val="000000"/>
                </a:solidFill>
              </a:rPr>
              <a:t>la source</a:t>
            </a:r>
            <a:endParaRPr lang="en-GB" altLang="en-US" sz="1100">
              <a:solidFill>
                <a:srgbClr val="000000"/>
              </a:solidFill>
              <a:latin typeface="Calibri" pitchFamily="34" charset="0"/>
            </a:endParaRPr>
          </a:p>
        </p:txBody>
      </p:sp>
      <p:sp>
        <p:nvSpPr>
          <p:cNvPr id="11300" name="Rectangle 39"/>
          <p:cNvSpPr>
            <a:spLocks noChangeArrowheads="1"/>
          </p:cNvSpPr>
          <p:nvPr/>
        </p:nvSpPr>
        <p:spPr bwMode="auto">
          <a:xfrm>
            <a:off x="6193769" y="5643563"/>
            <a:ext cx="10760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Analyse</a:t>
            </a:r>
            <a:r>
              <a:rPr lang="pl-PL" altLang="en-US" sz="1100">
                <a:solidFill>
                  <a:srgbClr val="000000"/>
                </a:solidFill>
              </a:rPr>
              <a:t> </a:t>
            </a:r>
            <a:r>
              <a:rPr lang="en-GB" altLang="en-US" sz="1100">
                <a:solidFill>
                  <a:srgbClr val="000000"/>
                </a:solidFill>
              </a:rPr>
              <a:t>de la</a:t>
            </a:r>
            <a:br>
              <a:rPr lang="pl-PL" altLang="en-US" sz="1100">
                <a:solidFill>
                  <a:srgbClr val="000000"/>
                </a:solidFill>
              </a:rPr>
            </a:br>
            <a:r>
              <a:rPr lang="en-GB" altLang="en-US" sz="1100">
                <a:solidFill>
                  <a:srgbClr val="000000"/>
                </a:solidFill>
              </a:rPr>
              <a:t>base de données</a:t>
            </a:r>
            <a:endParaRPr lang="en-GB" altLang="en-US" sz="1100">
              <a:solidFill>
                <a:srgbClr val="000000"/>
              </a:solidFill>
              <a:latin typeface="Calibri" pitchFamily="34" charset="0"/>
            </a:endParaRPr>
          </a:p>
        </p:txBody>
      </p:sp>
      <p:sp>
        <p:nvSpPr>
          <p:cNvPr id="11301" name="Rectangle 40"/>
          <p:cNvSpPr>
            <a:spLocks noChangeArrowheads="1"/>
          </p:cNvSpPr>
          <p:nvPr/>
        </p:nvSpPr>
        <p:spPr bwMode="auto">
          <a:xfrm>
            <a:off x="1898650" y="5445125"/>
            <a:ext cx="857250" cy="647700"/>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02" name="Rectangle 41"/>
          <p:cNvSpPr>
            <a:spLocks noChangeArrowheads="1"/>
          </p:cNvSpPr>
          <p:nvPr/>
        </p:nvSpPr>
        <p:spPr bwMode="auto">
          <a:xfrm>
            <a:off x="2040338" y="5643563"/>
            <a:ext cx="573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Finances</a:t>
            </a:r>
          </a:p>
          <a:p>
            <a:pPr algn="ctr" eaLnBrk="1" hangingPunct="1">
              <a:spcBef>
                <a:spcPct val="0"/>
              </a:spcBef>
              <a:buFontTx/>
              <a:buNone/>
            </a:pPr>
            <a:r>
              <a:rPr lang="en-GB" altLang="en-US" sz="1100">
                <a:solidFill>
                  <a:srgbClr val="000000"/>
                </a:solidFill>
              </a:rPr>
              <a:t>Salaires</a:t>
            </a:r>
            <a:endParaRPr lang="en-GB" altLang="en-US" sz="1100">
              <a:solidFill>
                <a:srgbClr val="000000"/>
              </a:solidFill>
              <a:latin typeface="Calibri" pitchFamily="34" charset="0"/>
            </a:endParaRPr>
          </a:p>
        </p:txBody>
      </p:sp>
      <p:sp>
        <p:nvSpPr>
          <p:cNvPr id="11303" name="Rectangle 42"/>
          <p:cNvSpPr>
            <a:spLocks noChangeArrowheads="1"/>
          </p:cNvSpPr>
          <p:nvPr/>
        </p:nvSpPr>
        <p:spPr bwMode="auto">
          <a:xfrm>
            <a:off x="2870200" y="5516563"/>
            <a:ext cx="966788" cy="576262"/>
          </a:xfrm>
          <a:prstGeom prst="rect">
            <a:avLst/>
          </a:prstGeom>
          <a:solidFill>
            <a:srgbClr val="FFFFFF"/>
          </a:solidFill>
          <a:ln w="7938">
            <a:solidFill>
              <a:srgbClr val="000000"/>
            </a:solidFill>
            <a:miter lim="800000"/>
            <a:headEnd/>
            <a:tailEnd/>
          </a:ln>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04" name="Rectangle 43"/>
          <p:cNvSpPr>
            <a:spLocks noChangeArrowheads="1"/>
          </p:cNvSpPr>
          <p:nvPr/>
        </p:nvSpPr>
        <p:spPr bwMode="auto">
          <a:xfrm>
            <a:off x="3046619" y="5643563"/>
            <a:ext cx="6139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Transport</a:t>
            </a:r>
          </a:p>
          <a:p>
            <a:pPr algn="ctr" eaLnBrk="1" hangingPunct="1">
              <a:spcBef>
                <a:spcPct val="0"/>
              </a:spcBef>
              <a:buFontTx/>
              <a:buNone/>
            </a:pPr>
            <a:r>
              <a:rPr lang="en-GB" altLang="en-US" sz="1100">
                <a:solidFill>
                  <a:srgbClr val="000000"/>
                </a:solidFill>
              </a:rPr>
              <a:t>Véhicules</a:t>
            </a:r>
            <a:endParaRPr lang="en-GB" altLang="en-US" sz="1100">
              <a:solidFill>
                <a:srgbClr val="000000"/>
              </a:solidFill>
              <a:latin typeface="Calibri" pitchFamily="34" charset="0"/>
            </a:endParaRPr>
          </a:p>
        </p:txBody>
      </p:sp>
      <p:sp>
        <p:nvSpPr>
          <p:cNvPr id="11305" name="Rectangle 44"/>
          <p:cNvSpPr>
            <a:spLocks noChangeArrowheads="1"/>
          </p:cNvSpPr>
          <p:nvPr/>
        </p:nvSpPr>
        <p:spPr bwMode="auto">
          <a:xfrm>
            <a:off x="5076825" y="1327150"/>
            <a:ext cx="2374900" cy="1597025"/>
          </a:xfrm>
          <a:prstGeom prst="rect">
            <a:avLst/>
          </a:prstGeom>
          <a:solidFill>
            <a:schemeClr val="hlink"/>
          </a:solidFill>
          <a:ln w="8001">
            <a:solidFill>
              <a:srgbClr val="000000"/>
            </a:solidFill>
            <a:miter lim="800000"/>
            <a:headEnd/>
            <a:tailEnd/>
          </a:ln>
          <a:effectLst>
            <a:outerShdw sy="50000" rotWithShape="0">
              <a:srgbClr val="808080"/>
            </a:outerShdw>
          </a:effec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endParaRPr lang="en-US" altLang="en-US" sz="1800">
              <a:solidFill>
                <a:srgbClr val="000000"/>
              </a:solidFill>
            </a:endParaRPr>
          </a:p>
        </p:txBody>
      </p:sp>
      <p:sp>
        <p:nvSpPr>
          <p:cNvPr id="11306" name="Rectangle 45"/>
          <p:cNvSpPr>
            <a:spLocks noChangeArrowheads="1"/>
          </p:cNvSpPr>
          <p:nvPr/>
        </p:nvSpPr>
        <p:spPr bwMode="auto">
          <a:xfrm>
            <a:off x="1476375" y="1327150"/>
            <a:ext cx="2360613" cy="1597025"/>
          </a:xfrm>
          <a:prstGeom prst="rect">
            <a:avLst/>
          </a:prstGeom>
          <a:solidFill>
            <a:srgbClr val="FFFF00"/>
          </a:solidFill>
          <a:ln w="8001">
            <a:solidFill>
              <a:srgbClr val="000000"/>
            </a:solidFill>
            <a:miter lim="800000"/>
            <a:headEnd/>
            <a:tailEnd/>
          </a:ln>
          <a:effectLst>
            <a:outerShdw sy="50000" rotWithShape="0">
              <a:srgbClr val="808080"/>
            </a:outerShdw>
          </a:effec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07" name="Rectangle 46"/>
          <p:cNvSpPr>
            <a:spLocks noChangeArrowheads="1"/>
          </p:cNvSpPr>
          <p:nvPr/>
        </p:nvSpPr>
        <p:spPr bwMode="auto">
          <a:xfrm>
            <a:off x="1476375" y="3921125"/>
            <a:ext cx="2360613" cy="1595438"/>
          </a:xfrm>
          <a:prstGeom prst="rect">
            <a:avLst/>
          </a:prstGeom>
          <a:solidFill>
            <a:srgbClr val="00FFFF"/>
          </a:solidFill>
          <a:ln w="8001">
            <a:solidFill>
              <a:srgbClr val="000000"/>
            </a:solidFill>
            <a:miter lim="800000"/>
            <a:headEnd/>
            <a:tailEnd/>
          </a:ln>
          <a:effectLst>
            <a:outerShdw sy="50000" rotWithShape="0">
              <a:srgbClr val="808080"/>
            </a:outerShdw>
          </a:effec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endParaRPr lang="en-US" altLang="en-US" sz="1800">
              <a:solidFill>
                <a:srgbClr val="000000"/>
              </a:solidFill>
            </a:endParaRPr>
          </a:p>
        </p:txBody>
      </p:sp>
      <p:sp>
        <p:nvSpPr>
          <p:cNvPr id="11308" name="Rectangle 47"/>
          <p:cNvSpPr>
            <a:spLocks noChangeArrowheads="1"/>
          </p:cNvSpPr>
          <p:nvPr/>
        </p:nvSpPr>
        <p:spPr bwMode="auto">
          <a:xfrm>
            <a:off x="5076825" y="3932238"/>
            <a:ext cx="2374900" cy="1595437"/>
          </a:xfrm>
          <a:prstGeom prst="rect">
            <a:avLst/>
          </a:prstGeom>
          <a:solidFill>
            <a:srgbClr val="FF9933"/>
          </a:solidFill>
          <a:ln w="8001">
            <a:solidFill>
              <a:srgbClr val="000000"/>
            </a:solidFill>
            <a:miter lim="800000"/>
            <a:headEnd/>
            <a:tailEnd/>
          </a:ln>
          <a:effectLst>
            <a:outerShdw sy="50000" rotWithShape="0">
              <a:srgbClr val="808080"/>
            </a:outerShdw>
          </a:effec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FF9933"/>
              </a:solidFill>
              <a:latin typeface="Calibri" pitchFamily="34" charset="0"/>
            </a:endParaRPr>
          </a:p>
        </p:txBody>
      </p:sp>
      <p:sp>
        <p:nvSpPr>
          <p:cNvPr id="11309" name="Rectangle 48"/>
          <p:cNvSpPr>
            <a:spLocks noChangeArrowheads="1"/>
          </p:cNvSpPr>
          <p:nvPr/>
        </p:nvSpPr>
        <p:spPr bwMode="auto">
          <a:xfrm>
            <a:off x="5148263" y="4154488"/>
            <a:ext cx="2270125"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2000">
                <a:solidFill>
                  <a:srgbClr val="000000"/>
                </a:solidFill>
              </a:rPr>
              <a:t>Enquête, surveillance et</a:t>
            </a:r>
            <a:r>
              <a:rPr lang="pl-PL" altLang="en-US" sz="2000">
                <a:solidFill>
                  <a:srgbClr val="000000"/>
                </a:solidFill>
              </a:rPr>
              <a:t> </a:t>
            </a:r>
            <a:r>
              <a:rPr lang="en-GB" altLang="en-US" sz="2000">
                <a:solidFill>
                  <a:srgbClr val="000000"/>
                </a:solidFill>
              </a:rPr>
              <a:t>laboratoire </a:t>
            </a:r>
          </a:p>
          <a:p>
            <a:pPr algn="ctr" eaLnBrk="1" hangingPunct="1">
              <a:spcBef>
                <a:spcPct val="0"/>
              </a:spcBef>
              <a:buFontTx/>
              <a:buNone/>
            </a:pPr>
            <a:r>
              <a:rPr lang="en-GB" altLang="en-US" sz="2000">
                <a:solidFill>
                  <a:srgbClr val="000000"/>
                </a:solidFill>
              </a:rPr>
              <a:t>épidémiologiques</a:t>
            </a:r>
          </a:p>
        </p:txBody>
      </p:sp>
      <p:sp>
        <p:nvSpPr>
          <p:cNvPr id="11310" name="Rectangle 49"/>
          <p:cNvSpPr>
            <a:spLocks noChangeArrowheads="1"/>
          </p:cNvSpPr>
          <p:nvPr/>
        </p:nvSpPr>
        <p:spPr bwMode="auto">
          <a:xfrm>
            <a:off x="1547813" y="4508500"/>
            <a:ext cx="223202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lnSpc>
                <a:spcPct val="120000"/>
              </a:lnSpc>
              <a:spcBef>
                <a:spcPct val="0"/>
              </a:spcBef>
              <a:buFontTx/>
              <a:buNone/>
            </a:pPr>
            <a:r>
              <a:rPr lang="en-GB" altLang="en-US" sz="2000">
                <a:solidFill>
                  <a:srgbClr val="000000"/>
                </a:solidFill>
              </a:rPr>
              <a:t>Logistique</a:t>
            </a:r>
          </a:p>
        </p:txBody>
      </p:sp>
      <p:sp>
        <p:nvSpPr>
          <p:cNvPr id="11311" name="Rectangle 50"/>
          <p:cNvSpPr>
            <a:spLocks noChangeArrowheads="1"/>
          </p:cNvSpPr>
          <p:nvPr/>
        </p:nvSpPr>
        <p:spPr bwMode="auto">
          <a:xfrm>
            <a:off x="5086350" y="1746250"/>
            <a:ext cx="233362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2000">
                <a:solidFill>
                  <a:schemeClr val="bg1"/>
                </a:solidFill>
              </a:rPr>
              <a:t>Gestion des</a:t>
            </a:r>
          </a:p>
          <a:p>
            <a:pPr algn="ctr" eaLnBrk="1" hangingPunct="1">
              <a:spcBef>
                <a:spcPct val="0"/>
              </a:spcBef>
              <a:buFontTx/>
              <a:buNone/>
            </a:pPr>
            <a:r>
              <a:rPr lang="en-GB" altLang="en-US" sz="2000">
                <a:solidFill>
                  <a:schemeClr val="bg1"/>
                </a:solidFill>
              </a:rPr>
              <a:t>cas cliniques</a:t>
            </a:r>
          </a:p>
        </p:txBody>
      </p:sp>
      <p:sp>
        <p:nvSpPr>
          <p:cNvPr id="11312" name="Rectangle 51"/>
          <p:cNvSpPr>
            <a:spLocks noChangeArrowheads="1"/>
          </p:cNvSpPr>
          <p:nvPr/>
        </p:nvSpPr>
        <p:spPr bwMode="auto">
          <a:xfrm>
            <a:off x="1724025" y="1543050"/>
            <a:ext cx="1982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lnSpc>
                <a:spcPct val="130000"/>
              </a:lnSpc>
              <a:spcBef>
                <a:spcPct val="0"/>
              </a:spcBef>
              <a:buFontTx/>
              <a:buNone/>
            </a:pPr>
            <a:r>
              <a:rPr lang="en-GB" altLang="en-US" sz="2000">
                <a:solidFill>
                  <a:srgbClr val="000000"/>
                </a:solidFill>
              </a:rPr>
              <a:t>Implications </a:t>
            </a:r>
          </a:p>
          <a:p>
            <a:pPr algn="ctr" eaLnBrk="1" hangingPunct="1">
              <a:lnSpc>
                <a:spcPct val="130000"/>
              </a:lnSpc>
              <a:spcBef>
                <a:spcPct val="0"/>
              </a:spcBef>
              <a:buFontTx/>
              <a:buNone/>
            </a:pPr>
            <a:r>
              <a:rPr lang="en-GB" altLang="en-US" sz="2000">
                <a:solidFill>
                  <a:srgbClr val="000000"/>
                </a:solidFill>
              </a:rPr>
              <a:t>personnelles </a:t>
            </a:r>
          </a:p>
          <a:p>
            <a:pPr algn="ctr" eaLnBrk="1" hangingPunct="1">
              <a:lnSpc>
                <a:spcPct val="130000"/>
              </a:lnSpc>
              <a:spcBef>
                <a:spcPct val="0"/>
              </a:spcBef>
              <a:buFontTx/>
              <a:buNone/>
            </a:pPr>
            <a:r>
              <a:rPr lang="en-GB" altLang="en-US" sz="2000">
                <a:solidFill>
                  <a:srgbClr val="000000"/>
                </a:solidFill>
              </a:rPr>
              <a:t>et sociales </a:t>
            </a:r>
          </a:p>
        </p:txBody>
      </p:sp>
      <p:sp>
        <p:nvSpPr>
          <p:cNvPr id="11313" name="Oval 52"/>
          <p:cNvSpPr>
            <a:spLocks noChangeArrowheads="1"/>
          </p:cNvSpPr>
          <p:nvPr/>
        </p:nvSpPr>
        <p:spPr bwMode="auto">
          <a:xfrm>
            <a:off x="5997575" y="2779713"/>
            <a:ext cx="1223963" cy="1223962"/>
          </a:xfrm>
          <a:prstGeom prst="ellipse">
            <a:avLst/>
          </a:prstGeom>
          <a:solidFill>
            <a:schemeClr val="accent1"/>
          </a:solidFill>
          <a:ln w="28575">
            <a:solidFill>
              <a:schemeClr val="tx1"/>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14" name="Rectangle 53"/>
          <p:cNvSpPr>
            <a:spLocks noChangeArrowheads="1"/>
          </p:cNvSpPr>
          <p:nvPr/>
        </p:nvSpPr>
        <p:spPr bwMode="auto">
          <a:xfrm>
            <a:off x="6133306" y="3083719"/>
            <a:ext cx="9525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2000">
                <a:solidFill>
                  <a:schemeClr val="bg1"/>
                </a:solidFill>
              </a:rPr>
              <a:t>Aspects </a:t>
            </a:r>
          </a:p>
          <a:p>
            <a:pPr algn="ctr" eaLnBrk="1" hangingPunct="1">
              <a:spcBef>
                <a:spcPct val="0"/>
              </a:spcBef>
              <a:buFontTx/>
              <a:buNone/>
            </a:pPr>
            <a:r>
              <a:rPr lang="en-GB" altLang="en-US" sz="2000">
                <a:solidFill>
                  <a:schemeClr val="bg1"/>
                </a:solidFill>
              </a:rPr>
              <a:t>éthiques</a:t>
            </a:r>
            <a:r>
              <a:rPr lang="en-GB" altLang="en-US" sz="2000">
                <a:solidFill>
                  <a:srgbClr val="000000"/>
                </a:solidFill>
              </a:rPr>
              <a:t> </a:t>
            </a:r>
          </a:p>
        </p:txBody>
      </p:sp>
      <p:sp>
        <p:nvSpPr>
          <p:cNvPr id="11315" name="Rectangle 54"/>
          <p:cNvSpPr>
            <a:spLocks noChangeArrowheads="1"/>
          </p:cNvSpPr>
          <p:nvPr/>
        </p:nvSpPr>
        <p:spPr bwMode="auto">
          <a:xfrm>
            <a:off x="7467600" y="3068638"/>
            <a:ext cx="1425575" cy="647700"/>
          </a:xfrm>
          <a:prstGeom prst="rect">
            <a:avLst/>
          </a:prstGeom>
          <a:noFill/>
          <a:ln w="8001">
            <a:solidFill>
              <a:srgbClr val="000000"/>
            </a:solidFill>
            <a:miter lim="800000"/>
            <a:headEnd/>
            <a:tailEnd/>
          </a:ln>
          <a:extLst>
            <a:ext uri="{909E8E84-426E-40DD-AFC4-6F175D3DCCD1}">
              <a14:hiddenFill xmlns:a14="http://schemas.microsoft.com/office/drawing/2010/main">
                <a:gradFill rotWithShape="1">
                  <a:gsLst>
                    <a:gs pos="0">
                      <a:srgbClr val="FFFF00"/>
                    </a:gs>
                    <a:gs pos="100000">
                      <a:schemeClr val="hlink"/>
                    </a:gs>
                  </a:gsLst>
                  <a:lin ang="0" scaled="1"/>
                </a:gradFill>
              </a14:hiddenFill>
            </a:ext>
          </a:ex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16" name="Rectangle 55"/>
          <p:cNvSpPr>
            <a:spLocks noChangeArrowheads="1"/>
          </p:cNvSpPr>
          <p:nvPr/>
        </p:nvSpPr>
        <p:spPr bwMode="auto">
          <a:xfrm>
            <a:off x="7583487" y="3189809"/>
            <a:ext cx="1193800" cy="37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dirty="0">
                <a:solidFill>
                  <a:srgbClr val="000000"/>
                </a:solidFill>
              </a:rPr>
              <a:t>Obligation de</a:t>
            </a:r>
            <a:r>
              <a:rPr lang="fr-FR" altLang="en-US" sz="1100" dirty="0">
                <a:solidFill>
                  <a:srgbClr val="000000"/>
                </a:solidFill>
              </a:rPr>
              <a:t> </a:t>
            </a:r>
            <a:r>
              <a:rPr lang="fr-FR" altLang="en-US" sz="1100" dirty="0" err="1">
                <a:solidFill>
                  <a:srgbClr val="000000"/>
                </a:solidFill>
              </a:rPr>
              <a:t>so</a:t>
            </a:r>
            <a:r>
              <a:rPr lang="en-GB" altLang="en-US" sz="1100" dirty="0">
                <a:solidFill>
                  <a:srgbClr val="000000"/>
                </a:solidFill>
              </a:rPr>
              <a:t>ins</a:t>
            </a:r>
            <a:endParaRPr lang="fr-FR" altLang="en-US" sz="1100" dirty="0">
              <a:solidFill>
                <a:srgbClr val="000000"/>
              </a:solidFill>
            </a:endParaRPr>
          </a:p>
          <a:p>
            <a:pPr eaLnBrk="1" hangingPunct="1">
              <a:lnSpc>
                <a:spcPct val="110000"/>
              </a:lnSpc>
              <a:spcBef>
                <a:spcPct val="0"/>
              </a:spcBef>
              <a:buFontTx/>
              <a:buNone/>
            </a:pPr>
            <a:r>
              <a:rPr lang="en-GB" altLang="en-US" sz="1100" dirty="0" err="1">
                <a:solidFill>
                  <a:srgbClr val="000000"/>
                </a:solidFill>
              </a:rPr>
              <a:t>Recherche</a:t>
            </a:r>
            <a:endParaRPr lang="en-GB" altLang="en-US" sz="1100" dirty="0">
              <a:solidFill>
                <a:srgbClr val="000000"/>
              </a:solidFill>
            </a:endParaRPr>
          </a:p>
        </p:txBody>
      </p:sp>
      <p:sp>
        <p:nvSpPr>
          <p:cNvPr id="11317" name="Rectangle 56"/>
          <p:cNvSpPr>
            <a:spLocks noChangeArrowheads="1"/>
          </p:cNvSpPr>
          <p:nvPr/>
        </p:nvSpPr>
        <p:spPr bwMode="auto">
          <a:xfrm>
            <a:off x="3175000" y="2779713"/>
            <a:ext cx="2517775" cy="1296987"/>
          </a:xfrm>
          <a:prstGeom prst="rect">
            <a:avLst/>
          </a:prstGeom>
          <a:solidFill>
            <a:srgbClr val="00FF00"/>
          </a:solidFill>
          <a:ln w="8001">
            <a:solidFill>
              <a:srgbClr val="000000"/>
            </a:solidFill>
            <a:miter lim="800000"/>
            <a:headEnd/>
            <a:tailEnd/>
          </a:ln>
          <a:effectLst>
            <a:outerShdw sy="50000" rotWithShape="0">
              <a:srgbClr val="808080"/>
            </a:outerShdw>
          </a:effec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19" name="Oval 58"/>
          <p:cNvSpPr>
            <a:spLocks noChangeArrowheads="1"/>
          </p:cNvSpPr>
          <p:nvPr/>
        </p:nvSpPr>
        <p:spPr bwMode="auto">
          <a:xfrm>
            <a:off x="1604963" y="2779713"/>
            <a:ext cx="1223962" cy="1223962"/>
          </a:xfrm>
          <a:prstGeom prst="ellipse">
            <a:avLst/>
          </a:prstGeom>
          <a:solidFill>
            <a:srgbClr val="CCFFCC"/>
          </a:solidFill>
          <a:ln w="28575">
            <a:solidFill>
              <a:schemeClr val="tx1"/>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6" tIns="45688" rIns="91376" bIns="45688" anchor="ct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21" name="Rectangle 60"/>
          <p:cNvSpPr>
            <a:spLocks noChangeArrowheads="1"/>
          </p:cNvSpPr>
          <p:nvPr/>
        </p:nvSpPr>
        <p:spPr bwMode="auto">
          <a:xfrm>
            <a:off x="304800" y="3211598"/>
            <a:ext cx="10195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Communication </a:t>
            </a:r>
          </a:p>
          <a:p>
            <a:pPr eaLnBrk="1" hangingPunct="1">
              <a:spcBef>
                <a:spcPct val="0"/>
              </a:spcBef>
              <a:buFontTx/>
              <a:buNone/>
            </a:pPr>
            <a:r>
              <a:rPr lang="en-GB" altLang="en-US" sz="1100">
                <a:solidFill>
                  <a:srgbClr val="000000"/>
                </a:solidFill>
              </a:rPr>
              <a:t>Presse</a:t>
            </a:r>
          </a:p>
          <a:p>
            <a:pPr eaLnBrk="1" hangingPunct="1">
              <a:spcBef>
                <a:spcPct val="0"/>
              </a:spcBef>
              <a:buFontTx/>
              <a:buNone/>
            </a:pPr>
            <a:r>
              <a:rPr lang="en-GB" altLang="en-US" sz="1100">
                <a:solidFill>
                  <a:srgbClr val="000000"/>
                </a:solidFill>
              </a:rPr>
              <a:t>Journalistes</a:t>
            </a:r>
          </a:p>
        </p:txBody>
      </p:sp>
      <p:sp>
        <p:nvSpPr>
          <p:cNvPr id="11322" name="Rectangle 61"/>
          <p:cNvSpPr>
            <a:spLocks noChangeArrowheads="1"/>
          </p:cNvSpPr>
          <p:nvPr/>
        </p:nvSpPr>
        <p:spPr bwMode="auto">
          <a:xfrm>
            <a:off x="236538" y="3141663"/>
            <a:ext cx="1239837" cy="647700"/>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1376" tIns="45688" rIns="91376"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endParaRPr lang="en-US" altLang="en-US" sz="1800">
              <a:solidFill>
                <a:srgbClr val="000000"/>
              </a:solidFill>
            </a:endParaRPr>
          </a:p>
        </p:txBody>
      </p:sp>
      <p:sp>
        <p:nvSpPr>
          <p:cNvPr id="11323" name="Rectangle 14"/>
          <p:cNvSpPr>
            <a:spLocks noChangeArrowheads="1"/>
          </p:cNvSpPr>
          <p:nvPr/>
        </p:nvSpPr>
        <p:spPr bwMode="auto">
          <a:xfrm>
            <a:off x="304800" y="2382922"/>
            <a:ext cx="70532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Pratiques</a:t>
            </a:r>
          </a:p>
          <a:p>
            <a:pPr eaLnBrk="1" hangingPunct="1">
              <a:spcBef>
                <a:spcPct val="0"/>
              </a:spcBef>
              <a:buFontTx/>
              <a:buNone/>
            </a:pPr>
            <a:r>
              <a:rPr lang="en-GB" altLang="en-US" sz="1100">
                <a:solidFill>
                  <a:srgbClr val="000000"/>
                </a:solidFill>
              </a:rPr>
              <a:t>sociales et </a:t>
            </a:r>
          </a:p>
          <a:p>
            <a:pPr eaLnBrk="1" hangingPunct="1">
              <a:spcBef>
                <a:spcPct val="0"/>
              </a:spcBef>
              <a:buFontTx/>
              <a:buNone/>
            </a:pPr>
            <a:r>
              <a:rPr lang="en-GB" altLang="en-US" sz="1100">
                <a:solidFill>
                  <a:srgbClr val="000000"/>
                </a:solidFill>
              </a:rPr>
              <a:t>culturelles </a:t>
            </a:r>
          </a:p>
        </p:txBody>
      </p:sp>
      <p:sp>
        <p:nvSpPr>
          <p:cNvPr id="11325" name="Rectangle 2"/>
          <p:cNvSpPr txBox="1">
            <a:spLocks noChangeArrowheads="1"/>
          </p:cNvSpPr>
          <p:nvPr/>
        </p:nvSpPr>
        <p:spPr bwMode="auto">
          <a:xfrm>
            <a:off x="0" y="109538"/>
            <a:ext cx="9144000"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688" rIns="0" bIns="45688"/>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2600" b="1">
                <a:solidFill>
                  <a:srgbClr val="002060"/>
                </a:solidFill>
              </a:rPr>
              <a:t>Stratégie générale pour CONTRÔLER l’épidémie d’Ebola</a:t>
            </a:r>
            <a:endParaRPr lang="fr-FR" altLang="en-US" sz="2600" b="1">
              <a:solidFill>
                <a:srgbClr val="002060"/>
              </a:solidFill>
              <a:latin typeface="Calibri" pitchFamily="34" charset="0"/>
              <a:cs typeface="Calibri" pitchFamily="34" charset="0"/>
            </a:endParaRPr>
          </a:p>
        </p:txBody>
      </p:sp>
      <p:sp>
        <p:nvSpPr>
          <p:cNvPr id="2" name="Oval 1"/>
          <p:cNvSpPr/>
          <p:nvPr/>
        </p:nvSpPr>
        <p:spPr>
          <a:xfrm>
            <a:off x="1042988" y="865188"/>
            <a:ext cx="3910012" cy="2581275"/>
          </a:xfrm>
          <a:prstGeom prst="ellipse">
            <a:avLst/>
          </a:prstGeom>
          <a:noFill/>
        </p:spPr>
        <p:style>
          <a:lnRef idx="2">
            <a:schemeClr val="accent2"/>
          </a:lnRef>
          <a:fillRef idx="1">
            <a:schemeClr val="lt1"/>
          </a:fillRef>
          <a:effectRef idx="0">
            <a:schemeClr val="accent2"/>
          </a:effectRef>
          <a:fontRef idx="minor">
            <a:schemeClr val="dk1"/>
          </a:fontRef>
        </p:style>
        <p:txBody>
          <a:bodyPr anchor="ct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ctr" eaLnBrk="1" hangingPunct="1">
              <a:defRPr/>
            </a:pPr>
            <a:endParaRPr lang="en-GB" altLang="en-US">
              <a:solidFill>
                <a:srgbClr val="000000"/>
              </a:solidFill>
            </a:endParaRPr>
          </a:p>
        </p:txBody>
      </p:sp>
      <p:sp>
        <p:nvSpPr>
          <p:cNvPr id="11324" name="Rectangle 18"/>
          <p:cNvSpPr>
            <a:spLocks noChangeArrowheads="1"/>
          </p:cNvSpPr>
          <p:nvPr/>
        </p:nvSpPr>
        <p:spPr bwMode="auto">
          <a:xfrm>
            <a:off x="304800" y="901700"/>
            <a:ext cx="16002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Femmes, associations Guérisseurs traditionnels</a:t>
            </a:r>
          </a:p>
          <a:p>
            <a:pPr eaLnBrk="1" hangingPunct="1">
              <a:spcBef>
                <a:spcPct val="0"/>
              </a:spcBef>
              <a:buFontTx/>
              <a:buNone/>
            </a:pPr>
            <a:r>
              <a:rPr lang="en-GB" altLang="en-US" sz="1100">
                <a:solidFill>
                  <a:srgbClr val="000000"/>
                </a:solidFill>
              </a:rPr>
              <a:t>Leaders d’opinion </a:t>
            </a:r>
          </a:p>
        </p:txBody>
      </p:sp>
      <p:sp>
        <p:nvSpPr>
          <p:cNvPr id="11280" name="Rectangle 17"/>
          <p:cNvSpPr>
            <a:spLocks noChangeArrowheads="1"/>
          </p:cNvSpPr>
          <p:nvPr/>
        </p:nvSpPr>
        <p:spPr bwMode="auto">
          <a:xfrm>
            <a:off x="2194719" y="901700"/>
            <a:ext cx="1498600" cy="357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lnSpc>
                <a:spcPct val="110000"/>
              </a:lnSpc>
              <a:spcBef>
                <a:spcPct val="0"/>
              </a:spcBef>
              <a:buFontTx/>
              <a:buNone/>
            </a:pPr>
            <a:r>
              <a:rPr lang="en-GB" altLang="en-US" sz="1100">
                <a:solidFill>
                  <a:srgbClr val="000000"/>
                </a:solidFill>
              </a:rPr>
              <a:t>Évaluation</a:t>
            </a:r>
          </a:p>
          <a:p>
            <a:pPr eaLnBrk="1" hangingPunct="1">
              <a:lnSpc>
                <a:spcPct val="110000"/>
              </a:lnSpc>
              <a:spcBef>
                <a:spcPct val="0"/>
              </a:spcBef>
              <a:buFontTx/>
              <a:buNone/>
            </a:pPr>
            <a:r>
              <a:rPr lang="en-GB" altLang="en-US" sz="1100">
                <a:solidFill>
                  <a:srgbClr val="000000"/>
                </a:solidFill>
              </a:rPr>
              <a:t>anthropologique</a:t>
            </a:r>
          </a:p>
        </p:txBody>
      </p:sp>
      <p:sp>
        <p:nvSpPr>
          <p:cNvPr id="11296" name="Rectangle 35"/>
          <p:cNvSpPr>
            <a:spLocks noChangeArrowheads="1"/>
          </p:cNvSpPr>
          <p:nvPr/>
        </p:nvSpPr>
        <p:spPr bwMode="auto">
          <a:xfrm>
            <a:off x="304800" y="1662991"/>
            <a:ext cx="14398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100">
                <a:solidFill>
                  <a:srgbClr val="000000"/>
                </a:solidFill>
              </a:rPr>
              <a:t>Moyens de communication </a:t>
            </a:r>
          </a:p>
          <a:p>
            <a:pPr eaLnBrk="1" hangingPunct="1">
              <a:spcBef>
                <a:spcPct val="0"/>
              </a:spcBef>
              <a:buFontTx/>
              <a:buNone/>
            </a:pPr>
            <a:r>
              <a:rPr lang="en-GB" altLang="en-US" sz="1100">
                <a:solidFill>
                  <a:srgbClr val="000000"/>
                </a:solidFill>
              </a:rPr>
              <a:t>officiels et informels</a:t>
            </a:r>
          </a:p>
        </p:txBody>
      </p:sp>
      <p:sp>
        <p:nvSpPr>
          <p:cNvPr id="11267" name="Rectangle 3"/>
          <p:cNvSpPr>
            <a:spLocks noChangeArrowheads="1"/>
          </p:cNvSpPr>
          <p:nvPr/>
        </p:nvSpPr>
        <p:spPr bwMode="auto">
          <a:xfrm>
            <a:off x="4056063" y="1404938"/>
            <a:ext cx="7413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1600">
                <a:solidFill>
                  <a:srgbClr val="000000"/>
                </a:solidFill>
              </a:rPr>
              <a:t>Soutien</a:t>
            </a:r>
          </a:p>
          <a:p>
            <a:pPr eaLnBrk="1" hangingPunct="1">
              <a:spcBef>
                <a:spcPct val="0"/>
              </a:spcBef>
              <a:buFontTx/>
              <a:buNone/>
            </a:pPr>
            <a:r>
              <a:rPr lang="en-GB" altLang="en-US" sz="1600">
                <a:solidFill>
                  <a:srgbClr val="000000"/>
                </a:solidFill>
              </a:rPr>
              <a:t>psycho-</a:t>
            </a:r>
          </a:p>
          <a:p>
            <a:pPr eaLnBrk="1" hangingPunct="1">
              <a:spcBef>
                <a:spcPct val="0"/>
              </a:spcBef>
              <a:buFontTx/>
              <a:buNone/>
            </a:pPr>
            <a:r>
              <a:rPr lang="en-GB" altLang="en-US" sz="1600">
                <a:solidFill>
                  <a:srgbClr val="000000"/>
                </a:solidFill>
              </a:rPr>
              <a:t>social</a:t>
            </a:r>
          </a:p>
        </p:txBody>
      </p:sp>
      <p:sp>
        <p:nvSpPr>
          <p:cNvPr id="11318" name="Rectangle 57"/>
          <p:cNvSpPr>
            <a:spLocks noChangeArrowheads="1"/>
          </p:cNvSpPr>
          <p:nvPr/>
        </p:nvSpPr>
        <p:spPr bwMode="auto">
          <a:xfrm>
            <a:off x="3412331" y="3189288"/>
            <a:ext cx="20431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eaLnBrk="1" hangingPunct="1">
              <a:spcBef>
                <a:spcPct val="0"/>
              </a:spcBef>
              <a:buFontTx/>
              <a:buNone/>
            </a:pPr>
            <a:r>
              <a:rPr lang="en-GB" altLang="en-US" sz="2800">
                <a:solidFill>
                  <a:srgbClr val="000000"/>
                </a:solidFill>
              </a:rPr>
              <a:t>Coordination</a:t>
            </a:r>
            <a:endParaRPr lang="en-GB" altLang="en-US" sz="2800">
              <a:solidFill>
                <a:srgbClr val="000000"/>
              </a:solidFill>
              <a:latin typeface="Calibri" pitchFamily="34" charset="0"/>
            </a:endParaRPr>
          </a:p>
        </p:txBody>
      </p:sp>
      <p:sp>
        <p:nvSpPr>
          <p:cNvPr id="11320" name="Rectangle 59"/>
          <p:cNvSpPr>
            <a:spLocks noChangeArrowheads="1"/>
          </p:cNvSpPr>
          <p:nvPr/>
        </p:nvSpPr>
        <p:spPr bwMode="auto">
          <a:xfrm>
            <a:off x="1719263" y="3237707"/>
            <a:ext cx="995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rgbClr val="10253F"/>
                </a:solidFill>
                <a:latin typeface="Arial" pitchFamily="34" charset="0"/>
                <a:cs typeface="Arial" pitchFamily="34" charset="0"/>
              </a:defRPr>
            </a:lvl1pPr>
            <a:lvl2pPr marL="742950" indent="-285750" eaLnBrk="0" hangingPunct="0">
              <a:spcBef>
                <a:spcPct val="20000"/>
              </a:spcBef>
              <a:buFont typeface="Arial" pitchFamily="34" charset="0"/>
              <a:buChar char="–"/>
              <a:defRPr sz="2800">
                <a:solidFill>
                  <a:srgbClr val="10253F"/>
                </a:solidFill>
                <a:latin typeface="Arial" pitchFamily="34" charset="0"/>
                <a:cs typeface="Arial" pitchFamily="34" charset="0"/>
              </a:defRPr>
            </a:lvl2pPr>
            <a:lvl3pPr marL="1143000" indent="-228600" eaLnBrk="0" hangingPunct="0">
              <a:spcBef>
                <a:spcPct val="20000"/>
              </a:spcBef>
              <a:buFont typeface="Arial" pitchFamily="34" charset="0"/>
              <a:buChar char="•"/>
              <a:defRPr sz="2400">
                <a:solidFill>
                  <a:srgbClr val="10253F"/>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rgbClr val="10253F"/>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10253F"/>
                </a:solidFill>
                <a:latin typeface="Arial" pitchFamily="34" charset="0"/>
                <a:cs typeface="Arial" pitchFamily="34" charset="0"/>
              </a:defRPr>
            </a:lvl9pPr>
          </a:lstStyle>
          <a:p>
            <a:pPr algn="ctr" eaLnBrk="1" hangingPunct="1">
              <a:spcBef>
                <a:spcPct val="0"/>
              </a:spcBef>
              <a:buFontTx/>
              <a:buNone/>
            </a:pPr>
            <a:r>
              <a:rPr lang="en-GB" altLang="en-US" sz="2000" dirty="0" err="1">
                <a:solidFill>
                  <a:srgbClr val="000000"/>
                </a:solidFill>
              </a:rPr>
              <a:t>Médias</a:t>
            </a:r>
            <a:endParaRPr lang="en-GB" altLang="en-US" sz="2000" dirty="0">
              <a:solidFill>
                <a:srgbClr val="000000"/>
              </a:solidFill>
            </a:endParaRPr>
          </a:p>
        </p:txBody>
      </p:sp>
    </p:spTree>
    <p:extLst>
      <p:ext uri="{BB962C8B-B14F-4D97-AF65-F5344CB8AC3E}">
        <p14:creationId xmlns:p14="http://schemas.microsoft.com/office/powerpoint/2010/main" val="2537993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Court récit</a:t>
            </a:r>
          </a:p>
        </p:txBody>
      </p:sp>
      <p:sp>
        <p:nvSpPr>
          <p:cNvPr id="3" name="Content Placeholder 2"/>
          <p:cNvSpPr>
            <a:spLocks noGrp="1"/>
          </p:cNvSpPr>
          <p:nvPr>
            <p:ph idx="1"/>
          </p:nvPr>
        </p:nvSpPr>
        <p:spPr>
          <a:xfrm>
            <a:off x="457200" y="1600200"/>
            <a:ext cx="8229600" cy="4525963"/>
          </a:xfrm>
        </p:spPr>
        <p:txBody>
          <a:bodyPr/>
          <a:lstStyle/>
          <a:p>
            <a:pPr marL="0" indent="0">
              <a:buNone/>
            </a:pPr>
            <a:r>
              <a:rPr lang="en-US" sz="3000" dirty="0"/>
              <a:t>M. </a:t>
            </a:r>
            <a:r>
              <a:rPr lang="en-US" sz="3000" dirty="0" err="1"/>
              <a:t>Otamo</a:t>
            </a:r>
            <a:r>
              <a:rPr lang="en-US" sz="3000" dirty="0"/>
              <a:t> et son fils sont en voiture. </a:t>
            </a:r>
            <a:br>
              <a:rPr lang="pl-PL" sz="3000" dirty="0"/>
            </a:br>
            <a:r>
              <a:rPr lang="en-US" sz="3000" dirty="0" err="1"/>
              <a:t>Ils</a:t>
            </a:r>
            <a:r>
              <a:rPr lang="en-US" sz="3000" dirty="0"/>
              <a:t> ont un accident. Le père meurt sur le coup. Gravement blessé, le fils est conduit </a:t>
            </a:r>
            <a:r>
              <a:rPr lang="en-US" sz="3000" dirty="0" err="1"/>
              <a:t>d’urgence</a:t>
            </a:r>
            <a:r>
              <a:rPr lang="en-US" sz="3000" dirty="0"/>
              <a:t> à </a:t>
            </a:r>
            <a:r>
              <a:rPr lang="en-US" sz="3000" dirty="0" err="1"/>
              <a:t>l’hôpital</a:t>
            </a:r>
            <a:r>
              <a:rPr lang="en-US" sz="3000" dirty="0"/>
              <a:t>. Le chirurgien qui </a:t>
            </a:r>
            <a:r>
              <a:rPr lang="en-US" sz="3000" dirty="0" err="1"/>
              <a:t>l’examine</a:t>
            </a:r>
            <a:r>
              <a:rPr lang="en-US" sz="3000" dirty="0"/>
              <a:t> </a:t>
            </a:r>
            <a:r>
              <a:rPr lang="en-US" sz="3000" dirty="0" err="1"/>
              <a:t>annonce</a:t>
            </a:r>
            <a:r>
              <a:rPr lang="en-US" sz="3000" dirty="0"/>
              <a:t> </a:t>
            </a:r>
            <a:r>
              <a:rPr lang="en-US" sz="3000" dirty="0" err="1"/>
              <a:t>qu’il</a:t>
            </a:r>
            <a:r>
              <a:rPr lang="en-US" sz="3000" dirty="0"/>
              <a:t> ne peut pas </a:t>
            </a:r>
            <a:r>
              <a:rPr lang="en-US" sz="3000" dirty="0" err="1"/>
              <a:t>l’opérer</a:t>
            </a:r>
            <a:r>
              <a:rPr lang="en-US" sz="3000" dirty="0"/>
              <a:t>. </a:t>
            </a:r>
          </a:p>
        </p:txBody>
      </p:sp>
      <p:sp>
        <p:nvSpPr>
          <p:cNvPr id="4" name="Rectangle 3"/>
          <p:cNvSpPr/>
          <p:nvPr/>
        </p:nvSpPr>
        <p:spPr>
          <a:xfrm>
            <a:off x="457200" y="4267199"/>
            <a:ext cx="8077200" cy="584775"/>
          </a:xfrm>
          <a:prstGeom prst="rect">
            <a:avLst/>
          </a:prstGeom>
        </p:spPr>
        <p:txBody>
          <a:bodyPr wrap="square">
            <a:spAutoFit/>
          </a:bodyPr>
          <a:lstStyle/>
          <a:p>
            <a:r>
              <a:rPr lang="en-US" sz="3200" dirty="0" err="1">
                <a:latin typeface="Arial" panose="020B0604020202020204" pitchFamily="34" charset="0"/>
              </a:rPr>
              <a:t>Parce</a:t>
            </a:r>
            <a:r>
              <a:rPr lang="en-US" sz="3200" dirty="0">
                <a:latin typeface="Arial" panose="020B0604020202020204" pitchFamily="34" charset="0"/>
              </a:rPr>
              <a:t> </a:t>
            </a:r>
            <a:r>
              <a:rPr lang="en-US" sz="3200" dirty="0" err="1">
                <a:latin typeface="Arial" panose="020B0604020202020204" pitchFamily="34" charset="0"/>
              </a:rPr>
              <a:t>qu’il</a:t>
            </a:r>
            <a:r>
              <a:rPr lang="en-US" sz="3200" dirty="0">
                <a:latin typeface="Arial" panose="020B0604020202020204" pitchFamily="34" charset="0"/>
              </a:rPr>
              <a:t> </a:t>
            </a:r>
            <a:r>
              <a:rPr lang="en-US" sz="3200" dirty="0" err="1">
                <a:latin typeface="Arial" panose="020B0604020202020204" pitchFamily="34" charset="0"/>
              </a:rPr>
              <a:t>s’agit</a:t>
            </a:r>
            <a:r>
              <a:rPr lang="en-US" sz="3200" dirty="0">
                <a:latin typeface="Arial" panose="020B0604020202020204" pitchFamily="34" charset="0"/>
              </a:rPr>
              <a:t> de son fils.</a:t>
            </a:r>
          </a:p>
        </p:txBody>
      </p:sp>
      <p:sp>
        <p:nvSpPr>
          <p:cNvPr id="5" name="Rectangle 4"/>
          <p:cNvSpPr/>
          <p:nvPr/>
        </p:nvSpPr>
        <p:spPr>
          <a:xfrm>
            <a:off x="4876800" y="3453825"/>
            <a:ext cx="2394373" cy="584775"/>
          </a:xfrm>
          <a:prstGeom prst="rect">
            <a:avLst/>
          </a:prstGeom>
        </p:spPr>
        <p:txBody>
          <a:bodyPr wrap="none">
            <a:spAutoFit/>
          </a:bodyPr>
          <a:lstStyle/>
          <a:p>
            <a:r>
              <a:rPr lang="en-US" sz="3200" b="1" dirty="0">
                <a:solidFill>
                  <a:srgbClr val="0070C0"/>
                </a:solidFill>
              </a:rPr>
              <a:t>POURQUOI ?</a:t>
            </a:r>
          </a:p>
        </p:txBody>
      </p:sp>
      <p:sp>
        <p:nvSpPr>
          <p:cNvPr id="6" name="Rectangle 5"/>
          <p:cNvSpPr/>
          <p:nvPr/>
        </p:nvSpPr>
        <p:spPr>
          <a:xfrm>
            <a:off x="457200" y="4952999"/>
            <a:ext cx="5649303" cy="553998"/>
          </a:xfrm>
          <a:prstGeom prst="rect">
            <a:avLst/>
          </a:prstGeom>
        </p:spPr>
        <p:txBody>
          <a:bodyPr wrap="none">
            <a:spAutoFit/>
          </a:bodyPr>
          <a:lstStyle/>
          <a:p>
            <a:r>
              <a:rPr lang="en-US" sz="3000" dirty="0">
                <a:latin typeface="Arial" panose="020B0604020202020204" pitchFamily="34" charset="0"/>
              </a:rPr>
              <a:t>Comment expliquez-vous cela ?</a:t>
            </a:r>
            <a:endParaRPr lang="en-GB" sz="3000" dirty="0">
              <a:latin typeface="Arial" panose="020B0604020202020204" pitchFamily="34" charset="0"/>
            </a:endParaRPr>
          </a:p>
        </p:txBody>
      </p:sp>
    </p:spTree>
    <p:extLst>
      <p:ext uri="{BB962C8B-B14F-4D97-AF65-F5344CB8AC3E}">
        <p14:creationId xmlns:p14="http://schemas.microsoft.com/office/powerpoint/2010/main" val="215836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F5260726-2A4B-4BD0-B457-823C33C0A5E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101379" name="Content Placeholder 2">
            <a:extLst>
              <a:ext uri="{FF2B5EF4-FFF2-40B4-BE49-F238E27FC236}">
                <a16:creationId xmlns:a16="http://schemas.microsoft.com/office/drawing/2014/main" id="{92096D0F-4967-49F5-B8D5-BAAD3E8D27EE}"/>
              </a:ext>
            </a:extLst>
          </p:cNvPr>
          <p:cNvSpPr>
            <a:spLocks noGrp="1"/>
          </p:cNvSpPr>
          <p:nvPr>
            <p:ph idx="4294967295"/>
          </p:nvPr>
        </p:nvSpPr>
        <p:spPr>
          <a:xfrm>
            <a:off x="457200" y="1495326"/>
            <a:ext cx="8229600" cy="4525962"/>
          </a:xfrm>
        </p:spPr>
        <p:txBody>
          <a:bodyPr>
            <a:normAutofit lnSpcReduction="10000"/>
          </a:bodyPr>
          <a:lstStyle/>
          <a:p>
            <a:pPr marL="0" indent="0">
              <a:buFont typeface="Arial" panose="020B0604020202020204" pitchFamily="34" charset="0"/>
              <a:buNone/>
            </a:pPr>
            <a:r>
              <a:rPr lang="en-US" altLang="en-US" sz="1500" b="1" dirty="0"/>
              <a:t>WHO Health Security Learning Platform - </a:t>
            </a:r>
            <a:r>
              <a:rPr lang="en-US" altLang="en-US" sz="1400" b="1" dirty="0"/>
              <a:t>Training Materials</a:t>
            </a:r>
            <a:endParaRPr lang="en-US" altLang="en-US" sz="1500" b="1" dirty="0"/>
          </a:p>
          <a:p>
            <a:pPr marL="0" indent="0">
              <a:buFont typeface="Arial" panose="020B0604020202020204" pitchFamily="34" charset="0"/>
              <a:buNone/>
            </a:pPr>
            <a:r>
              <a:rPr lang="fr-FR" altLang="en-US" sz="1500" b="1" dirty="0"/>
              <a:t>Plateforme d’Apprentissage de l'OMS sur la Sécurité Sanitaire - Matériel de formation</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Ces matériels de formation de l'OMS sont © Organisation mondiale de la Santé (OMS) 2018. Tous droits réservés.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dirty="0">
                <a:hlinkClick r:id="rId2"/>
              </a:rPr>
              <a:t>https://extranet.who.int/hslp</a:t>
            </a:r>
            <a:endParaRPr lang="en-US" altLang="en-US" sz="1500" u="sng" dirty="0"/>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En outre, nous vous invitons à informer l'OMS de toute modification de ces documents que vous utilisez publiquement, à des fins d'archivage et de développement continu, en envoyant un courrier électronique à l'adresse suivante: </a:t>
            </a:r>
            <a:r>
              <a:rPr lang="fr-FR" altLang="en-US" sz="1500" dirty="0">
                <a:hlinkClick r:id="rId3"/>
              </a:rPr>
              <a:t>ihrhrt@who.int</a:t>
            </a:r>
            <a:r>
              <a:rPr lang="fr-FR" altLang="en-US" sz="1500" dirty="0"/>
              <a:t> </a:t>
            </a:r>
            <a:endParaRPr lang="en-US" altLang="en-US" sz="1500" dirty="0"/>
          </a:p>
        </p:txBody>
      </p:sp>
    </p:spTree>
    <p:extLst>
      <p:ext uri="{BB962C8B-B14F-4D97-AF65-F5344CB8AC3E}">
        <p14:creationId xmlns:p14="http://schemas.microsoft.com/office/powerpoint/2010/main" val="4943664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857500"/>
            <a:ext cx="8229600" cy="1143000"/>
          </a:xfrm>
        </p:spPr>
        <p:txBody>
          <a:bodyPr/>
          <a:lstStyle/>
          <a:p>
            <a:r>
              <a:rPr lang="en-ZW" altLang="en-US" sz="6000" b="1" i="1" dirty="0">
                <a:solidFill>
                  <a:srgbClr val="002060"/>
                </a:solidFill>
              </a:rPr>
              <a:t>Merci !</a:t>
            </a:r>
          </a:p>
        </p:txBody>
      </p:sp>
    </p:spTree>
    <p:extLst>
      <p:ext uri="{BB962C8B-B14F-4D97-AF65-F5344CB8AC3E}">
        <p14:creationId xmlns:p14="http://schemas.microsoft.com/office/powerpoint/2010/main" val="1420440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2455333"/>
            <a:ext cx="1249441" cy="1354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274638"/>
            <a:ext cx="9144000" cy="1143000"/>
          </a:xfrm>
        </p:spPr>
        <p:txBody>
          <a:bodyPr/>
          <a:lstStyle/>
          <a:p>
            <a:r>
              <a:rPr lang="en-GB" sz="4000" b="1" dirty="0">
                <a:solidFill>
                  <a:srgbClr val="002060"/>
                </a:solidFill>
              </a:rPr>
              <a:t>Rencontre entre communautés intergalactiques</a:t>
            </a:r>
          </a:p>
        </p:txBody>
      </p:sp>
      <p:sp>
        <p:nvSpPr>
          <p:cNvPr id="3" name="Content Placeholder 2"/>
          <p:cNvSpPr>
            <a:spLocks noGrp="1"/>
          </p:cNvSpPr>
          <p:nvPr>
            <p:ph idx="1"/>
          </p:nvPr>
        </p:nvSpPr>
        <p:spPr/>
        <p:txBody>
          <a:bodyPr/>
          <a:lstStyle/>
          <a:p>
            <a:r>
              <a:rPr lang="en-US" sz="3000" dirty="0"/>
              <a:t>Votre groupe a été invité à </a:t>
            </a:r>
            <a:r>
              <a:rPr lang="en-US" sz="3000" dirty="0" err="1"/>
              <a:t>représenter</a:t>
            </a:r>
            <a:r>
              <a:rPr lang="en-US" sz="3000" dirty="0"/>
              <a:t> la</a:t>
            </a:r>
            <a:r>
              <a:rPr lang="pl-PL" sz="3000" dirty="0"/>
              <a:t> </a:t>
            </a:r>
            <a:r>
              <a:rPr lang="en-US" sz="3000" dirty="0"/>
              <a:t>Terre à un </a:t>
            </a:r>
            <a:r>
              <a:rPr lang="en-US" sz="3000" dirty="0" err="1"/>
              <a:t>rassemblement</a:t>
            </a:r>
            <a:r>
              <a:rPr lang="en-US" sz="3000" dirty="0"/>
              <a:t> </a:t>
            </a:r>
            <a:r>
              <a:rPr lang="en-US" sz="3000" dirty="0" err="1"/>
              <a:t>intergalactique</a:t>
            </a:r>
            <a:r>
              <a:rPr lang="en-US" sz="3000" dirty="0"/>
              <a:t> de </a:t>
            </a:r>
            <a:r>
              <a:rPr lang="en-US" sz="3000" dirty="0" err="1"/>
              <a:t>peuples</a:t>
            </a:r>
            <a:r>
              <a:rPr lang="en-US" sz="3000" dirty="0"/>
              <a:t> de tout </a:t>
            </a:r>
            <a:r>
              <a:rPr lang="en-US" sz="3000" dirty="0" err="1"/>
              <a:t>l’univers</a:t>
            </a:r>
            <a:r>
              <a:rPr lang="en-US" sz="3000" dirty="0"/>
              <a:t>. </a:t>
            </a:r>
          </a:p>
          <a:p>
            <a:r>
              <a:rPr lang="en-US" sz="3000" dirty="0"/>
              <a:t>Vous devez déterminer les objets et les</a:t>
            </a:r>
            <a:r>
              <a:rPr lang="pl-PL" sz="3000" dirty="0"/>
              <a:t> </a:t>
            </a:r>
            <a:r>
              <a:rPr lang="en-US" sz="3000" dirty="0" err="1"/>
              <a:t>informations</a:t>
            </a:r>
            <a:r>
              <a:rPr lang="en-US" sz="3000" dirty="0"/>
              <a:t> qui représenteront votre peuple et votre culture. La technologie spatiale permet de transporter sans problème des objets de toutes tailles.</a:t>
            </a:r>
          </a:p>
        </p:txBody>
      </p:sp>
    </p:spTree>
    <p:extLst>
      <p:ext uri="{BB962C8B-B14F-4D97-AF65-F5344CB8AC3E}">
        <p14:creationId xmlns:p14="http://schemas.microsoft.com/office/powerpoint/2010/main" val="16187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GB" sz="4000" b="1" dirty="0">
                <a:solidFill>
                  <a:srgbClr val="002060"/>
                </a:solidFill>
              </a:rPr>
              <a:t>Rencontre entre communautés intergalactiques</a:t>
            </a:r>
          </a:p>
        </p:txBody>
      </p:sp>
      <p:sp>
        <p:nvSpPr>
          <p:cNvPr id="4" name="Content Placeholder 2"/>
          <p:cNvSpPr>
            <a:spLocks noGrp="1"/>
          </p:cNvSpPr>
          <p:nvPr>
            <p:ph idx="1"/>
          </p:nvPr>
        </p:nvSpPr>
        <p:spPr>
          <a:xfrm>
            <a:off x="457200" y="1600200"/>
            <a:ext cx="8458200" cy="4525963"/>
          </a:xfrm>
        </p:spPr>
        <p:txBody>
          <a:bodyPr/>
          <a:lstStyle/>
          <a:p>
            <a:pPr marL="0" indent="0">
              <a:spcBef>
                <a:spcPct val="0"/>
              </a:spcBef>
              <a:spcAft>
                <a:spcPts val="1200"/>
              </a:spcAft>
              <a:buNone/>
            </a:pPr>
            <a:r>
              <a:rPr lang="en-US" sz="2000" dirty="0"/>
              <a:t>Il peut, par exemple, </a:t>
            </a:r>
            <a:r>
              <a:rPr lang="en-US" sz="2000" dirty="0" err="1"/>
              <a:t>s’agir</a:t>
            </a:r>
            <a:r>
              <a:rPr lang="en-US" sz="2000" dirty="0"/>
              <a:t> </a:t>
            </a:r>
            <a:r>
              <a:rPr lang="en-US" sz="2000" dirty="0" err="1"/>
              <a:t>d’objets</a:t>
            </a:r>
            <a:r>
              <a:rPr lang="en-US" sz="2000" dirty="0"/>
              <a:t> représentant :</a:t>
            </a:r>
          </a:p>
          <a:p>
            <a:pPr marL="357188" indent="-357188">
              <a:spcBef>
                <a:spcPct val="0"/>
              </a:spcBef>
              <a:spcAft>
                <a:spcPts val="1000"/>
              </a:spcAft>
            </a:pPr>
            <a:r>
              <a:rPr lang="en-US" sz="1600" dirty="0"/>
              <a:t>les croyances de votre culture au sujet de la nature ; </a:t>
            </a:r>
          </a:p>
          <a:p>
            <a:pPr marL="357188" indent="-357188">
              <a:spcBef>
                <a:spcPct val="0"/>
              </a:spcBef>
              <a:spcAft>
                <a:spcPts val="1000"/>
              </a:spcAft>
            </a:pPr>
            <a:r>
              <a:rPr lang="en-US" sz="1600" dirty="0"/>
              <a:t>un symbole des croyances religieuses ou spirituelles ; </a:t>
            </a:r>
          </a:p>
          <a:p>
            <a:pPr marL="357188" indent="-357188">
              <a:spcBef>
                <a:spcPct val="0"/>
              </a:spcBef>
              <a:spcAft>
                <a:spcPts val="1000"/>
              </a:spcAft>
            </a:pPr>
            <a:r>
              <a:rPr lang="en-US" sz="1600" dirty="0"/>
              <a:t>un objet qui montre comment votre culture considère certaines catégories de personnes, les enfants, les femmes, les personnes âgées ou les personnes handicapées ; </a:t>
            </a:r>
          </a:p>
          <a:p>
            <a:pPr marL="357188" indent="-357188">
              <a:spcBef>
                <a:spcPct val="0"/>
              </a:spcBef>
              <a:spcAft>
                <a:spcPts val="1000"/>
              </a:spcAft>
            </a:pPr>
            <a:r>
              <a:rPr lang="en-US" sz="1600" dirty="0" err="1"/>
              <a:t>l’œuvre</a:t>
            </a:r>
            <a:r>
              <a:rPr lang="en-US" sz="1600" dirty="0"/>
              <a:t> d’un grand artiste ou musicien de votre culture, qui représente quelque chose </a:t>
            </a:r>
            <a:r>
              <a:rPr lang="en-US" sz="1600" dirty="0" err="1"/>
              <a:t>d’important</a:t>
            </a:r>
            <a:r>
              <a:rPr lang="en-US" sz="1600" dirty="0"/>
              <a:t> à vos yeux ; </a:t>
            </a:r>
          </a:p>
          <a:p>
            <a:pPr marL="357188" indent="-357188">
              <a:spcBef>
                <a:spcPct val="0"/>
              </a:spcBef>
              <a:spcAft>
                <a:spcPts val="1000"/>
              </a:spcAft>
            </a:pPr>
            <a:r>
              <a:rPr lang="en-US" sz="1600" dirty="0"/>
              <a:t>un proverbe, un mythe, une chanson ou une histoire qui a été transmis de génération en génération et qui revêt une signification particulière dans votre culture ; </a:t>
            </a:r>
          </a:p>
          <a:p>
            <a:pPr marL="357188" indent="-357188">
              <a:spcBef>
                <a:spcPct val="0"/>
              </a:spcBef>
              <a:spcAft>
                <a:spcPts val="1000"/>
              </a:spcAft>
            </a:pPr>
            <a:r>
              <a:rPr lang="en-US" sz="1600" dirty="0"/>
              <a:t>un objet qui symbolise une cause pour laquelle votre </a:t>
            </a:r>
            <a:r>
              <a:rPr lang="en-US" sz="1600" dirty="0" err="1"/>
              <a:t>peuple</a:t>
            </a:r>
            <a:r>
              <a:rPr lang="en-US" sz="1600" dirty="0"/>
              <a:t> </a:t>
            </a:r>
            <a:r>
              <a:rPr lang="en-US" sz="1600" dirty="0" err="1"/>
              <a:t>s’est</a:t>
            </a:r>
            <a:r>
              <a:rPr lang="en-US" sz="1600" dirty="0"/>
              <a:t> battu </a:t>
            </a:r>
            <a:r>
              <a:rPr lang="en-US" sz="1600" dirty="0" err="1"/>
              <a:t>dans</a:t>
            </a:r>
            <a:r>
              <a:rPr lang="en-US" sz="1600" dirty="0"/>
              <a:t> </a:t>
            </a:r>
            <a:r>
              <a:rPr lang="en-US" sz="1600" dirty="0" err="1"/>
              <a:t>l’histoire</a:t>
            </a:r>
            <a:r>
              <a:rPr lang="en-US" sz="1600" dirty="0"/>
              <a:t> ; </a:t>
            </a:r>
          </a:p>
          <a:p>
            <a:pPr marL="357188" indent="-357188">
              <a:spcBef>
                <a:spcPct val="0"/>
              </a:spcBef>
              <a:spcAft>
                <a:spcPts val="1000"/>
              </a:spcAft>
            </a:pPr>
            <a:r>
              <a:rPr lang="en-US" sz="1600" dirty="0"/>
              <a:t>des photos ou une </a:t>
            </a:r>
            <a:r>
              <a:rPr lang="en-US" sz="1600" dirty="0" err="1"/>
              <a:t>vidéo</a:t>
            </a:r>
            <a:r>
              <a:rPr lang="en-US" sz="1600" dirty="0"/>
              <a:t> d’un lieu précis dans le monde, qui revêt une importance particulière pour votre culture.</a:t>
            </a:r>
          </a:p>
          <a:p>
            <a:pPr marL="0" indent="0">
              <a:spcBef>
                <a:spcPct val="0"/>
              </a:spcBef>
              <a:spcAft>
                <a:spcPts val="1200"/>
              </a:spcAft>
              <a:buNone/>
            </a:pPr>
            <a:endParaRPr lang="en-US" sz="2800" dirty="0"/>
          </a:p>
          <a:p>
            <a:pPr>
              <a:spcBef>
                <a:spcPct val="0"/>
              </a:spcBef>
              <a:spcAft>
                <a:spcPts val="1200"/>
              </a:spcAft>
              <a:buFont typeface="Arial" panose="020B0604020202020204" pitchFamily="34" charset="0"/>
              <a:buChar char="•"/>
            </a:pPr>
            <a:endParaRPr lang="en-US" sz="2800" dirty="0"/>
          </a:p>
          <a:p>
            <a:pPr>
              <a:spcBef>
                <a:spcPct val="0"/>
              </a:spcBef>
              <a:spcAft>
                <a:spcPts val="12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3434080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9220200" cy="1143000"/>
          </a:xfrm>
        </p:spPr>
        <p:txBody>
          <a:bodyPr/>
          <a:lstStyle/>
          <a:p>
            <a:r>
              <a:rPr lang="en-GB" b="1" dirty="0">
                <a:solidFill>
                  <a:srgbClr val="002060"/>
                </a:solidFill>
              </a:rPr>
              <a:t>Vous allez</a:t>
            </a:r>
          </a:p>
        </p:txBody>
      </p:sp>
      <p:sp>
        <p:nvSpPr>
          <p:cNvPr id="3" name="Content Placeholder 2"/>
          <p:cNvSpPr>
            <a:spLocks noGrp="1"/>
          </p:cNvSpPr>
          <p:nvPr>
            <p:ph idx="1"/>
          </p:nvPr>
        </p:nvSpPr>
        <p:spPr/>
        <p:txBody>
          <a:bodyPr/>
          <a:lstStyle/>
          <a:p>
            <a:r>
              <a:rPr lang="en-US" dirty="0"/>
              <a:t>Réfléchir sur les points importants qui caractérisent votre groupe ethnique.</a:t>
            </a:r>
          </a:p>
          <a:p>
            <a:r>
              <a:rPr lang="en-US" dirty="0"/>
              <a:t>Faire part de votre réflexion à votre groupe et </a:t>
            </a:r>
            <a:r>
              <a:rPr lang="en-US" dirty="0" err="1"/>
              <a:t>en</a:t>
            </a:r>
            <a:r>
              <a:rPr lang="en-US" dirty="0"/>
              <a:t> session </a:t>
            </a:r>
            <a:r>
              <a:rPr lang="en-US" dirty="0" err="1"/>
              <a:t>plénière</a:t>
            </a:r>
            <a:r>
              <a:rPr lang="en-US" dirty="0"/>
              <a:t> (au moins deux volontaires).</a:t>
            </a:r>
            <a:endParaRPr lang="en-GB" dirty="0"/>
          </a:p>
        </p:txBody>
      </p:sp>
    </p:spTree>
    <p:extLst>
      <p:ext uri="{BB962C8B-B14F-4D97-AF65-F5344CB8AC3E}">
        <p14:creationId xmlns:p14="http://schemas.microsoft.com/office/powerpoint/2010/main" val="2630861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who\9_RRT Ebola\Community Engagement rev\youngol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7601" y="17760"/>
            <a:ext cx="3724274" cy="27348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F:\who\9_RRT Ebola\Community Engagement rev\3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2938385"/>
            <a:ext cx="3724275" cy="25561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F:\who\9_RRT Ebola\Community Engagement rev\6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4330" y="16933"/>
            <a:ext cx="3863429" cy="27356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F:\who\9_RRT Ebola\Community Engagement rev\boatland.jpg"/>
          <p:cNvPicPr>
            <a:picLocks noChangeAspect="1" noChangeArrowheads="1"/>
          </p:cNvPicPr>
          <p:nvPr/>
        </p:nvPicPr>
        <p:blipFill>
          <a:blip r:embed="rId6" cstate="print"/>
          <a:stretch>
            <a:fillRect/>
          </a:stretch>
        </p:blipFill>
        <p:spPr bwMode="auto">
          <a:xfrm>
            <a:off x="813732" y="2938384"/>
            <a:ext cx="3844625" cy="242173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a:off x="609600" y="2819400"/>
            <a:ext cx="8229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724400" y="381000"/>
            <a:ext cx="0" cy="5113529"/>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310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GB"/>
          </a:p>
        </p:txBody>
      </p:sp>
      <p:pic>
        <p:nvPicPr>
          <p:cNvPr id="4" name="Content Placeholder 3" descr="o-WEST-POINT-LIBERIA-900.jpg"/>
          <p:cNvPicPr>
            <a:picLocks noChangeAspect="1"/>
          </p:cNvPicPr>
          <p:nvPr/>
        </p:nvPicPr>
        <p:blipFill>
          <a:blip r:embed="rId3" cstate="print">
            <a:extLst>
              <a:ext uri="{28A0092B-C50C-407E-A947-70E740481C1C}">
                <a14:useLocalDpi xmlns:a14="http://schemas.microsoft.com/office/drawing/2010/main" val="0"/>
              </a:ext>
            </a:extLst>
          </a:blip>
          <a:srcRect l="5000" t="23334" r="5000" b="10670"/>
          <a:stretch>
            <a:fillRect/>
          </a:stretch>
        </p:blipFill>
        <p:spPr bwMode="auto">
          <a:xfrm>
            <a:off x="270933" y="381000"/>
            <a:ext cx="8534400" cy="55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3895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002060"/>
                </a:solidFill>
              </a:rPr>
              <a:t>Test rapide</a:t>
            </a:r>
          </a:p>
        </p:txBody>
      </p:sp>
      <p:sp>
        <p:nvSpPr>
          <p:cNvPr id="3" name="Content Placeholder 2"/>
          <p:cNvSpPr>
            <a:spLocks noGrp="1"/>
          </p:cNvSpPr>
          <p:nvPr>
            <p:ph idx="1"/>
          </p:nvPr>
        </p:nvSpPr>
        <p:spPr>
          <a:xfrm>
            <a:off x="457200" y="1600200"/>
            <a:ext cx="5051634" cy="4525963"/>
          </a:xfrm>
        </p:spPr>
        <p:txBody>
          <a:bodyPr rIns="36000"/>
          <a:lstStyle/>
          <a:p>
            <a:pPr marL="357188" indent="-357188">
              <a:tabLst>
                <a:tab pos="2247900" algn="l"/>
              </a:tabLst>
            </a:pPr>
            <a:r>
              <a:rPr lang="en-GB" sz="2900" dirty="0" err="1"/>
              <a:t>Discutez</a:t>
            </a:r>
            <a:r>
              <a:rPr lang="en-GB" sz="2900" dirty="0"/>
              <a:t> avec </a:t>
            </a:r>
            <a:r>
              <a:rPr lang="en-GB" sz="2900" dirty="0" err="1"/>
              <a:t>votre</a:t>
            </a:r>
            <a:r>
              <a:rPr lang="en-GB" sz="2900" dirty="0"/>
              <a:t> </a:t>
            </a:r>
            <a:r>
              <a:rPr lang="en-GB" sz="2900" dirty="0" err="1"/>
              <a:t>groupe</a:t>
            </a:r>
            <a:r>
              <a:rPr lang="en-GB" sz="2900" dirty="0"/>
              <a:t> </a:t>
            </a:r>
            <a:r>
              <a:rPr lang="en-GB" sz="2900" dirty="0" err="1"/>
              <a:t>d’une</a:t>
            </a:r>
            <a:r>
              <a:rPr lang="en-GB" sz="2900" dirty="0"/>
              <a:t> situation </a:t>
            </a:r>
            <a:r>
              <a:rPr lang="en-GB" sz="2900" dirty="0" err="1"/>
              <a:t>dans</a:t>
            </a:r>
            <a:r>
              <a:rPr lang="en-GB" sz="2900" dirty="0"/>
              <a:t> </a:t>
            </a:r>
            <a:r>
              <a:rPr lang="en-GB" sz="2900" dirty="0" err="1"/>
              <a:t>laquelle</a:t>
            </a:r>
            <a:r>
              <a:rPr lang="en-GB" sz="2900" dirty="0"/>
              <a:t> </a:t>
            </a:r>
            <a:r>
              <a:rPr lang="en-GB" sz="2900" dirty="0" err="1"/>
              <a:t>vous</a:t>
            </a:r>
            <a:r>
              <a:rPr lang="en-GB" sz="2900" dirty="0"/>
              <a:t> êtes senti </a:t>
            </a:r>
            <a:r>
              <a:rPr lang="en-GB" sz="2900" dirty="0" err="1"/>
              <a:t>offensé</a:t>
            </a:r>
            <a:r>
              <a:rPr lang="en-GB" sz="2900" dirty="0"/>
              <a:t> par</a:t>
            </a:r>
            <a:r>
              <a:rPr lang="pl-PL" sz="2900" dirty="0"/>
              <a:t> </a:t>
            </a:r>
            <a:r>
              <a:rPr lang="en-GB" sz="2900" dirty="0"/>
              <a:t>les </a:t>
            </a:r>
            <a:r>
              <a:rPr lang="en-GB" sz="2900" dirty="0" err="1"/>
              <a:t>actes</a:t>
            </a:r>
            <a:r>
              <a:rPr lang="en-GB" sz="2900" dirty="0"/>
              <a:t> </a:t>
            </a:r>
            <a:r>
              <a:rPr lang="en-GB" sz="2900" dirty="0" err="1"/>
              <a:t>d’une</a:t>
            </a:r>
            <a:r>
              <a:rPr lang="en-GB" sz="2900" dirty="0"/>
              <a:t> autre personne (</a:t>
            </a:r>
            <a:r>
              <a:rPr lang="en-GB" sz="2900" dirty="0" err="1"/>
              <a:t>vos</a:t>
            </a:r>
            <a:r>
              <a:rPr lang="en-GB" sz="2900" dirty="0"/>
              <a:t> </a:t>
            </a:r>
            <a:r>
              <a:rPr lang="en-GB" sz="2900" dirty="0" err="1"/>
              <a:t>croyances</a:t>
            </a:r>
            <a:r>
              <a:rPr lang="en-GB" sz="2900" dirty="0"/>
              <a:t> </a:t>
            </a:r>
            <a:r>
              <a:rPr lang="en-GB" sz="2900" dirty="0" err="1"/>
              <a:t>ou</a:t>
            </a:r>
            <a:r>
              <a:rPr lang="en-GB" sz="2900" dirty="0"/>
              <a:t> </a:t>
            </a:r>
            <a:r>
              <a:rPr lang="en-GB" sz="2900" dirty="0" err="1"/>
              <a:t>coutumes</a:t>
            </a:r>
            <a:r>
              <a:rPr lang="en-GB" sz="2900" dirty="0"/>
              <a:t> </a:t>
            </a:r>
            <a:r>
              <a:rPr lang="en-GB" sz="2900" dirty="0" err="1"/>
              <a:t>n’ont</a:t>
            </a:r>
            <a:r>
              <a:rPr lang="en-GB" sz="2900" dirty="0"/>
              <a:t> pas été respectées).</a:t>
            </a:r>
          </a:p>
          <a:p>
            <a:pPr marL="620713" lvl="1" indent="-263525"/>
            <a:r>
              <a:rPr lang="en-GB" sz="2500" dirty="0"/>
              <a:t>Comment vous sentiez-vous ?</a:t>
            </a:r>
          </a:p>
          <a:p>
            <a:pPr marL="620713" lvl="1" indent="-263525"/>
            <a:r>
              <a:rPr lang="en-GB" sz="2500" dirty="0" err="1"/>
              <a:t>Qu’avez-vous</a:t>
            </a:r>
            <a:r>
              <a:rPr lang="en-GB" sz="2500" dirty="0"/>
              <a:t> fait ?</a:t>
            </a:r>
          </a:p>
        </p:txBody>
      </p:sp>
      <p:pic>
        <p:nvPicPr>
          <p:cNvPr id="1026" name="Picture 2" descr="F:\who\9_RRT Ebola\Community Engagement rev\culturaldifference.jpg"/>
          <p:cNvPicPr>
            <a:picLocks noChangeAspect="1" noChangeArrowheads="1"/>
          </p:cNvPicPr>
          <p:nvPr/>
        </p:nvPicPr>
        <p:blipFill>
          <a:blip r:embed="rId3" cstate="print"/>
          <a:stretch>
            <a:fillRect/>
          </a:stretch>
        </p:blipFill>
        <p:spPr bwMode="auto">
          <a:xfrm>
            <a:off x="5508834" y="1524482"/>
            <a:ext cx="3492291" cy="3444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7897883"/>
      </p:ext>
    </p:extLst>
  </p:cSld>
  <p:clrMapOvr>
    <a:masterClrMapping/>
  </p:clrMapOvr>
</p:sld>
</file>

<file path=ppt/theme/theme1.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 59 Template EN</Template>
  <TotalTime>4667</TotalTime>
  <Words>1438</Words>
  <Application>Microsoft Office PowerPoint</Application>
  <PresentationFormat>On-screen Show (4:3)</PresentationFormat>
  <Paragraphs>312</Paragraphs>
  <Slides>31</Slides>
  <Notes>21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31</vt:i4>
      </vt:variant>
    </vt:vector>
  </HeadingPairs>
  <TitlesOfParts>
    <vt:vector size="39" baseType="lpstr">
      <vt:lpstr>SimSun</vt:lpstr>
      <vt:lpstr>Arial</vt:lpstr>
      <vt:lpstr>Arial Narrow</vt:lpstr>
      <vt:lpstr>Bodoni MT Condensed</vt:lpstr>
      <vt:lpstr>Calibri</vt:lpstr>
      <vt:lpstr>Times New Roman</vt:lpstr>
      <vt:lpstr>1_RC 59 Template EN</vt:lpstr>
      <vt:lpstr>Custom Design</vt:lpstr>
      <vt:lpstr>B8.1 Mobilisation sociale et engagement communautaire</vt:lpstr>
      <vt:lpstr>Objectifs d’apprentissage</vt:lpstr>
      <vt:lpstr>Court récit</vt:lpstr>
      <vt:lpstr>Rencontre entre communautés intergalactiques</vt:lpstr>
      <vt:lpstr>Rencontre entre communautés intergalactiques</vt:lpstr>
      <vt:lpstr>Vous allez</vt:lpstr>
      <vt:lpstr>PowerPoint Presentation</vt:lpstr>
      <vt:lpstr>PowerPoint Presentation</vt:lpstr>
      <vt:lpstr>Test rapide</vt:lpstr>
      <vt:lpstr>Que feriez-vous si...</vt:lpstr>
      <vt:lpstr>Problèmes récurrents au sein de la communauté </vt:lpstr>
      <vt:lpstr>PowerPoint Presentation</vt:lpstr>
      <vt:lpstr>PowerPoint Presentation</vt:lpstr>
      <vt:lpstr>Résistance</vt:lpstr>
      <vt:lpstr>Résistance ? Réticence ?</vt:lpstr>
      <vt:lpstr>Résistance ? Réticence ?</vt:lpstr>
      <vt:lpstr>Comment agiriez-vous dans les cas suivants ?</vt:lpstr>
      <vt:lpstr>Leçons tirées de l’épidémie d’Ebola en Afrique de l’Ouest :  communication et engagement communautaire</vt:lpstr>
      <vt:lpstr>Exemples d’initiatives communautaires pour riposter contre l’épidémie d’Ebola</vt:lpstr>
      <vt:lpstr>Exemples d’initiatives communautaires pour riposter contre l’épidémie d’Ebola</vt:lpstr>
      <vt:lpstr>Exemples d’initiatives communautaires pour riposter contre l’épidémie d’Ebola</vt:lpstr>
      <vt:lpstr>Outils pour engager le dialogue avec la communauté</vt:lpstr>
      <vt:lpstr>Qu’avons-nous appris jusqu’à présent ?</vt:lpstr>
      <vt:lpstr>Qu’avons-nous appris jusqu’à présent ?</vt:lpstr>
      <vt:lpstr>Qu’avons-nous appris jusqu’à présent ?</vt:lpstr>
      <vt:lpstr>Qu’avons-nous appris jusqu’à présent ?</vt:lpstr>
      <vt:lpstr>Qu’avons-nous appris jusqu’à présent ?</vt:lpstr>
      <vt:lpstr>PowerPoint Presentation</vt:lpstr>
      <vt:lpstr>PowerPoint Presentation</vt:lpstr>
      <vt:lpstr>Clause de non-responsabilité</vt:lpstr>
      <vt:lpstr>Merci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GOMEZ, Paula</cp:lastModifiedBy>
  <cp:revision>389</cp:revision>
  <cp:lastPrinted>2015-04-21T15:09:53Z</cp:lastPrinted>
  <dcterms:created xsi:type="dcterms:W3CDTF">2014-08-24T07:38:50Z</dcterms:created>
  <dcterms:modified xsi:type="dcterms:W3CDTF">2018-06-13T14:43:24Z</dcterms:modified>
</cp:coreProperties>
</file>